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7" r:id="rId2"/>
    <p:sldId id="288" r:id="rId3"/>
    <p:sldId id="289" r:id="rId4"/>
    <p:sldId id="290" r:id="rId5"/>
    <p:sldId id="291" r:id="rId6"/>
    <p:sldId id="292" r:id="rId7"/>
    <p:sldId id="293" r:id="rId8"/>
    <p:sldId id="294" r:id="rId9"/>
    <p:sldId id="295" r:id="rId10"/>
    <p:sldId id="296" r:id="rId11"/>
    <p:sldId id="297" r:id="rId12"/>
    <p:sldId id="298" r:id="rId13"/>
    <p:sldId id="301" r:id="rId14"/>
    <p:sldId id="299" r:id="rId15"/>
    <p:sldId id="300" r:id="rId1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9">
          <p15:clr>
            <a:srgbClr val="A4A3A4"/>
          </p15:clr>
        </p15:guide>
        <p15:guide id="2" orient="horz" pos="572">
          <p15:clr>
            <a:srgbClr val="A4A3A4"/>
          </p15:clr>
        </p15:guide>
        <p15:guide id="3" pos="1020">
          <p15:clr>
            <a:srgbClr val="A4A3A4"/>
          </p15:clr>
        </p15:guide>
        <p15:guide id="4" pos="55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703"/>
    <a:srgbClr val="FFFF66"/>
    <a:srgbClr val="A1012C"/>
    <a:srgbClr val="E08532"/>
    <a:srgbClr val="44B3AD"/>
    <a:srgbClr val="546DCB"/>
    <a:srgbClr val="3E5DB5"/>
    <a:srgbClr val="4B5C8C"/>
    <a:srgbClr val="4C61B5"/>
    <a:srgbClr val="E0A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10" autoAdjust="0"/>
    <p:restoredTop sz="95261" autoAdjust="0"/>
  </p:normalViewPr>
  <p:slideViewPr>
    <p:cSldViewPr>
      <p:cViewPr varScale="1">
        <p:scale>
          <a:sx n="94" d="100"/>
          <a:sy n="94" d="100"/>
        </p:scale>
        <p:origin x="888" y="77"/>
      </p:cViewPr>
      <p:guideLst>
        <p:guide orient="horz" pos="3159"/>
        <p:guide orient="horz" pos="572"/>
        <p:guide pos="1020"/>
        <p:guide pos="551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B249B1-20F7-4A40-A57C-1AE144A6A95B}" type="datetimeFigureOut">
              <a:rPr lang="sv-SE" smtClean="0"/>
              <a:t>2022-04-22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7BB9E-5489-4582-BBB5-59025FACCC01}" type="slidenum">
              <a:rPr lang="sv-SE" smtClean="0"/>
              <a:t>‹#›</a:t>
            </a:fld>
            <a:endParaRPr lang="sv-SE"/>
          </a:p>
        </p:txBody>
      </p:sp>
    </p:spTree>
    <p:extLst>
      <p:ext uri="{BB962C8B-B14F-4D97-AF65-F5344CB8AC3E}">
        <p14:creationId xmlns:p14="http://schemas.microsoft.com/office/powerpoint/2010/main" val="4076094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1</a:t>
            </a:fld>
            <a:endParaRPr lang="sv-SE"/>
          </a:p>
        </p:txBody>
      </p:sp>
    </p:spTree>
    <p:extLst>
      <p:ext uri="{BB962C8B-B14F-4D97-AF65-F5344CB8AC3E}">
        <p14:creationId xmlns:p14="http://schemas.microsoft.com/office/powerpoint/2010/main" val="1102878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10</a:t>
            </a:fld>
            <a:endParaRPr lang="sv-SE"/>
          </a:p>
        </p:txBody>
      </p:sp>
    </p:spTree>
    <p:extLst>
      <p:ext uri="{BB962C8B-B14F-4D97-AF65-F5344CB8AC3E}">
        <p14:creationId xmlns:p14="http://schemas.microsoft.com/office/powerpoint/2010/main" val="1993999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11</a:t>
            </a:fld>
            <a:endParaRPr lang="sv-SE"/>
          </a:p>
        </p:txBody>
      </p:sp>
    </p:spTree>
    <p:extLst>
      <p:ext uri="{BB962C8B-B14F-4D97-AF65-F5344CB8AC3E}">
        <p14:creationId xmlns:p14="http://schemas.microsoft.com/office/powerpoint/2010/main" val="1284197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12</a:t>
            </a:fld>
            <a:endParaRPr lang="sv-SE"/>
          </a:p>
        </p:txBody>
      </p:sp>
    </p:spTree>
    <p:extLst>
      <p:ext uri="{BB962C8B-B14F-4D97-AF65-F5344CB8AC3E}">
        <p14:creationId xmlns:p14="http://schemas.microsoft.com/office/powerpoint/2010/main" val="1495667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13</a:t>
            </a:fld>
            <a:endParaRPr lang="sv-SE"/>
          </a:p>
        </p:txBody>
      </p:sp>
    </p:spTree>
    <p:extLst>
      <p:ext uri="{BB962C8B-B14F-4D97-AF65-F5344CB8AC3E}">
        <p14:creationId xmlns:p14="http://schemas.microsoft.com/office/powerpoint/2010/main" val="172380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14</a:t>
            </a:fld>
            <a:endParaRPr lang="sv-SE"/>
          </a:p>
        </p:txBody>
      </p:sp>
    </p:spTree>
    <p:extLst>
      <p:ext uri="{BB962C8B-B14F-4D97-AF65-F5344CB8AC3E}">
        <p14:creationId xmlns:p14="http://schemas.microsoft.com/office/powerpoint/2010/main" val="1336441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15</a:t>
            </a:fld>
            <a:endParaRPr lang="sv-SE"/>
          </a:p>
        </p:txBody>
      </p:sp>
    </p:spTree>
    <p:extLst>
      <p:ext uri="{BB962C8B-B14F-4D97-AF65-F5344CB8AC3E}">
        <p14:creationId xmlns:p14="http://schemas.microsoft.com/office/powerpoint/2010/main" val="273701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2</a:t>
            </a:fld>
            <a:endParaRPr lang="sv-SE"/>
          </a:p>
        </p:txBody>
      </p:sp>
    </p:spTree>
    <p:extLst>
      <p:ext uri="{BB962C8B-B14F-4D97-AF65-F5344CB8AC3E}">
        <p14:creationId xmlns:p14="http://schemas.microsoft.com/office/powerpoint/2010/main" val="960663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3</a:t>
            </a:fld>
            <a:endParaRPr lang="sv-SE"/>
          </a:p>
        </p:txBody>
      </p:sp>
    </p:spTree>
    <p:extLst>
      <p:ext uri="{BB962C8B-B14F-4D97-AF65-F5344CB8AC3E}">
        <p14:creationId xmlns:p14="http://schemas.microsoft.com/office/powerpoint/2010/main" val="1037757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4</a:t>
            </a:fld>
            <a:endParaRPr lang="sv-SE"/>
          </a:p>
        </p:txBody>
      </p:sp>
    </p:spTree>
    <p:extLst>
      <p:ext uri="{BB962C8B-B14F-4D97-AF65-F5344CB8AC3E}">
        <p14:creationId xmlns:p14="http://schemas.microsoft.com/office/powerpoint/2010/main" val="153777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5</a:t>
            </a:fld>
            <a:endParaRPr lang="sv-SE"/>
          </a:p>
        </p:txBody>
      </p:sp>
    </p:spTree>
    <p:extLst>
      <p:ext uri="{BB962C8B-B14F-4D97-AF65-F5344CB8AC3E}">
        <p14:creationId xmlns:p14="http://schemas.microsoft.com/office/powerpoint/2010/main" val="1170167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6</a:t>
            </a:fld>
            <a:endParaRPr lang="sv-SE"/>
          </a:p>
        </p:txBody>
      </p:sp>
    </p:spTree>
    <p:extLst>
      <p:ext uri="{BB962C8B-B14F-4D97-AF65-F5344CB8AC3E}">
        <p14:creationId xmlns:p14="http://schemas.microsoft.com/office/powerpoint/2010/main" val="472014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7</a:t>
            </a:fld>
            <a:endParaRPr lang="sv-SE"/>
          </a:p>
        </p:txBody>
      </p:sp>
    </p:spTree>
    <p:extLst>
      <p:ext uri="{BB962C8B-B14F-4D97-AF65-F5344CB8AC3E}">
        <p14:creationId xmlns:p14="http://schemas.microsoft.com/office/powerpoint/2010/main" val="236209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8</a:t>
            </a:fld>
            <a:endParaRPr lang="sv-SE"/>
          </a:p>
        </p:txBody>
      </p:sp>
    </p:spTree>
    <p:extLst>
      <p:ext uri="{BB962C8B-B14F-4D97-AF65-F5344CB8AC3E}">
        <p14:creationId xmlns:p14="http://schemas.microsoft.com/office/powerpoint/2010/main" val="1930738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937BB9E-5489-4582-BBB5-59025FACCC01}" type="slidenum">
              <a:rPr lang="sv-SE" smtClean="0"/>
              <a:t>9</a:t>
            </a:fld>
            <a:endParaRPr lang="sv-SE"/>
          </a:p>
        </p:txBody>
      </p:sp>
    </p:spTree>
    <p:extLst>
      <p:ext uri="{BB962C8B-B14F-4D97-AF65-F5344CB8AC3E}">
        <p14:creationId xmlns:p14="http://schemas.microsoft.com/office/powerpoint/2010/main" val="894711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C7B69986-10D8-4F00-A3D7-C034A1F24C89}" type="datetime1">
              <a:rPr lang="sv-SE" smtClean="0"/>
              <a:t>2022-04-22</a:t>
            </a:fld>
            <a:endParaRPr lang="sv-SE"/>
          </a:p>
        </p:txBody>
      </p:sp>
      <p:sp>
        <p:nvSpPr>
          <p:cNvPr id="5" name="Platshållare för sidfot 4"/>
          <p:cNvSpPr>
            <a:spLocks noGrp="1"/>
          </p:cNvSpPr>
          <p:nvPr>
            <p:ph type="ftr" sz="quarter" idx="11"/>
          </p:nvPr>
        </p:nvSpPr>
        <p:spPr/>
        <p:txBody>
          <a:bodyPr/>
          <a:lstStyle/>
          <a:p>
            <a:r>
              <a:rPr lang="sv-SE"/>
              <a:t>Ledarskap och organisation Kopiering tillåten © Liber AB </a:t>
            </a:r>
          </a:p>
        </p:txBody>
      </p:sp>
      <p:sp>
        <p:nvSpPr>
          <p:cNvPr id="6" name="Platshållare för bildnummer 5"/>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270385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940E25F-E510-469A-BE15-D20906CD715A}" type="datetime1">
              <a:rPr lang="sv-SE" smtClean="0"/>
              <a:t>2022-04-22</a:t>
            </a:fld>
            <a:endParaRPr lang="sv-SE"/>
          </a:p>
        </p:txBody>
      </p:sp>
      <p:sp>
        <p:nvSpPr>
          <p:cNvPr id="5" name="Platshållare för sidfot 4"/>
          <p:cNvSpPr>
            <a:spLocks noGrp="1"/>
          </p:cNvSpPr>
          <p:nvPr>
            <p:ph type="ftr" sz="quarter" idx="11"/>
          </p:nvPr>
        </p:nvSpPr>
        <p:spPr/>
        <p:txBody>
          <a:bodyPr/>
          <a:lstStyle/>
          <a:p>
            <a:r>
              <a:rPr lang="sv-SE"/>
              <a:t>Ledarskap och organisation Kopiering tillåten © Liber AB </a:t>
            </a:r>
          </a:p>
        </p:txBody>
      </p:sp>
      <p:sp>
        <p:nvSpPr>
          <p:cNvPr id="6" name="Platshållare för bildnummer 5"/>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201006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EAEEDFB-076D-48A9-9069-C710293CE90E}" type="datetime1">
              <a:rPr lang="sv-SE" smtClean="0"/>
              <a:t>2022-04-22</a:t>
            </a:fld>
            <a:endParaRPr lang="sv-SE"/>
          </a:p>
        </p:txBody>
      </p:sp>
      <p:sp>
        <p:nvSpPr>
          <p:cNvPr id="5" name="Platshållare för sidfot 4"/>
          <p:cNvSpPr>
            <a:spLocks noGrp="1"/>
          </p:cNvSpPr>
          <p:nvPr>
            <p:ph type="ftr" sz="quarter" idx="11"/>
          </p:nvPr>
        </p:nvSpPr>
        <p:spPr/>
        <p:txBody>
          <a:bodyPr/>
          <a:lstStyle/>
          <a:p>
            <a:r>
              <a:rPr lang="sv-SE"/>
              <a:t>Ledarskap och organisation Kopiering tillåten © Liber AB </a:t>
            </a:r>
          </a:p>
        </p:txBody>
      </p:sp>
      <p:sp>
        <p:nvSpPr>
          <p:cNvPr id="6" name="Platshållare för bildnummer 5"/>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382445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218E967-7E8A-4EDE-A1B1-5BFA1FDB9BD5}" type="datetime1">
              <a:rPr lang="sv-SE" smtClean="0"/>
              <a:t>2022-04-22</a:t>
            </a:fld>
            <a:endParaRPr lang="sv-SE"/>
          </a:p>
        </p:txBody>
      </p:sp>
      <p:sp>
        <p:nvSpPr>
          <p:cNvPr id="5" name="Platshållare för sidfot 4"/>
          <p:cNvSpPr>
            <a:spLocks noGrp="1"/>
          </p:cNvSpPr>
          <p:nvPr>
            <p:ph type="ftr" sz="quarter" idx="11"/>
          </p:nvPr>
        </p:nvSpPr>
        <p:spPr/>
        <p:txBody>
          <a:bodyPr/>
          <a:lstStyle/>
          <a:p>
            <a:r>
              <a:rPr lang="sv-SE"/>
              <a:t>Ledarskap och organisation Kopiering tillåten © Liber AB </a:t>
            </a:r>
          </a:p>
        </p:txBody>
      </p:sp>
      <p:sp>
        <p:nvSpPr>
          <p:cNvPr id="6" name="Platshållare för bildnummer 5"/>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111581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5CC46FAF-5C44-49DF-9258-C0D9A5B61358}" type="datetime1">
              <a:rPr lang="sv-SE" smtClean="0"/>
              <a:t>2022-04-22</a:t>
            </a:fld>
            <a:endParaRPr lang="sv-SE"/>
          </a:p>
        </p:txBody>
      </p:sp>
      <p:sp>
        <p:nvSpPr>
          <p:cNvPr id="5" name="Platshållare för sidfot 4"/>
          <p:cNvSpPr>
            <a:spLocks noGrp="1"/>
          </p:cNvSpPr>
          <p:nvPr>
            <p:ph type="ftr" sz="quarter" idx="11"/>
          </p:nvPr>
        </p:nvSpPr>
        <p:spPr/>
        <p:txBody>
          <a:bodyPr/>
          <a:lstStyle/>
          <a:p>
            <a:r>
              <a:rPr lang="sv-SE"/>
              <a:t>Ledarskap och organisation Kopiering tillåten © Liber AB </a:t>
            </a:r>
          </a:p>
        </p:txBody>
      </p:sp>
      <p:sp>
        <p:nvSpPr>
          <p:cNvPr id="6" name="Platshållare för bildnummer 5"/>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262762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09B762BB-AC87-45F9-90C4-E5851DEFFBBA}" type="datetime1">
              <a:rPr lang="sv-SE" smtClean="0"/>
              <a:t>2022-04-22</a:t>
            </a:fld>
            <a:endParaRPr lang="sv-SE"/>
          </a:p>
        </p:txBody>
      </p:sp>
      <p:sp>
        <p:nvSpPr>
          <p:cNvPr id="6" name="Platshållare för sidfot 5"/>
          <p:cNvSpPr>
            <a:spLocks noGrp="1"/>
          </p:cNvSpPr>
          <p:nvPr>
            <p:ph type="ftr" sz="quarter" idx="11"/>
          </p:nvPr>
        </p:nvSpPr>
        <p:spPr/>
        <p:txBody>
          <a:bodyPr/>
          <a:lstStyle/>
          <a:p>
            <a:r>
              <a:rPr lang="sv-SE"/>
              <a:t>Ledarskap och organisation Kopiering tillåten © Liber AB </a:t>
            </a:r>
          </a:p>
        </p:txBody>
      </p:sp>
      <p:sp>
        <p:nvSpPr>
          <p:cNvPr id="7" name="Platshållare för bildnummer 6"/>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121189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B6A5350E-DA97-49E7-ABD2-5BEE15ED300C}" type="datetime1">
              <a:rPr lang="sv-SE" smtClean="0"/>
              <a:t>2022-04-22</a:t>
            </a:fld>
            <a:endParaRPr lang="sv-SE"/>
          </a:p>
        </p:txBody>
      </p:sp>
      <p:sp>
        <p:nvSpPr>
          <p:cNvPr id="8" name="Platshållare för sidfot 7"/>
          <p:cNvSpPr>
            <a:spLocks noGrp="1"/>
          </p:cNvSpPr>
          <p:nvPr>
            <p:ph type="ftr" sz="quarter" idx="11"/>
          </p:nvPr>
        </p:nvSpPr>
        <p:spPr/>
        <p:txBody>
          <a:bodyPr/>
          <a:lstStyle/>
          <a:p>
            <a:r>
              <a:rPr lang="sv-SE"/>
              <a:t>Ledarskap och organisation Kopiering tillåten © Liber AB </a:t>
            </a:r>
          </a:p>
        </p:txBody>
      </p:sp>
      <p:sp>
        <p:nvSpPr>
          <p:cNvPr id="9" name="Platshållare för bildnummer 8"/>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350571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A7B09BBC-546A-4C0B-A6A9-0596893CBBF4}" type="datetime1">
              <a:rPr lang="sv-SE" smtClean="0"/>
              <a:t>2022-04-22</a:t>
            </a:fld>
            <a:endParaRPr lang="sv-SE"/>
          </a:p>
        </p:txBody>
      </p:sp>
      <p:sp>
        <p:nvSpPr>
          <p:cNvPr id="4" name="Platshållare för sidfot 3"/>
          <p:cNvSpPr>
            <a:spLocks noGrp="1"/>
          </p:cNvSpPr>
          <p:nvPr>
            <p:ph type="ftr" sz="quarter" idx="11"/>
          </p:nvPr>
        </p:nvSpPr>
        <p:spPr/>
        <p:txBody>
          <a:bodyPr/>
          <a:lstStyle/>
          <a:p>
            <a:r>
              <a:rPr lang="sv-SE"/>
              <a:t>Ledarskap och organisation Kopiering tillåten © Liber AB </a:t>
            </a:r>
          </a:p>
        </p:txBody>
      </p:sp>
      <p:sp>
        <p:nvSpPr>
          <p:cNvPr id="5" name="Platshållare för bildnummer 4"/>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74588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C8ED901-FBE7-4679-BF77-09268EA90BDC}" type="datetime1">
              <a:rPr lang="sv-SE" smtClean="0"/>
              <a:t>2022-04-22</a:t>
            </a:fld>
            <a:endParaRPr lang="sv-SE"/>
          </a:p>
        </p:txBody>
      </p:sp>
      <p:sp>
        <p:nvSpPr>
          <p:cNvPr id="3" name="Platshållare för sidfot 2"/>
          <p:cNvSpPr>
            <a:spLocks noGrp="1"/>
          </p:cNvSpPr>
          <p:nvPr>
            <p:ph type="ftr" sz="quarter" idx="11"/>
          </p:nvPr>
        </p:nvSpPr>
        <p:spPr/>
        <p:txBody>
          <a:bodyPr/>
          <a:lstStyle/>
          <a:p>
            <a:r>
              <a:rPr lang="sv-SE"/>
              <a:t>Ledarskap och organisation Kopiering tillåten © Liber AB </a:t>
            </a:r>
          </a:p>
        </p:txBody>
      </p:sp>
      <p:sp>
        <p:nvSpPr>
          <p:cNvPr id="4" name="Platshållare för bildnummer 3"/>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1988652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F1E0F13-12D7-4A5D-8BBA-E64457287A90}" type="datetime1">
              <a:rPr lang="sv-SE" smtClean="0"/>
              <a:t>2022-04-22</a:t>
            </a:fld>
            <a:endParaRPr lang="sv-SE"/>
          </a:p>
        </p:txBody>
      </p:sp>
      <p:sp>
        <p:nvSpPr>
          <p:cNvPr id="6" name="Platshållare för sidfot 5"/>
          <p:cNvSpPr>
            <a:spLocks noGrp="1"/>
          </p:cNvSpPr>
          <p:nvPr>
            <p:ph type="ftr" sz="quarter" idx="11"/>
          </p:nvPr>
        </p:nvSpPr>
        <p:spPr/>
        <p:txBody>
          <a:bodyPr/>
          <a:lstStyle/>
          <a:p>
            <a:r>
              <a:rPr lang="sv-SE"/>
              <a:t>Ledarskap och organisation Kopiering tillåten © Liber AB </a:t>
            </a:r>
          </a:p>
        </p:txBody>
      </p:sp>
      <p:sp>
        <p:nvSpPr>
          <p:cNvPr id="7" name="Platshållare för bildnummer 6"/>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2700981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F7D903B-9010-4BF8-BC3C-2F8DD8BED9AE}" type="datetime1">
              <a:rPr lang="sv-SE" smtClean="0"/>
              <a:t>2022-04-22</a:t>
            </a:fld>
            <a:endParaRPr lang="sv-SE"/>
          </a:p>
        </p:txBody>
      </p:sp>
      <p:sp>
        <p:nvSpPr>
          <p:cNvPr id="6" name="Platshållare för sidfot 5"/>
          <p:cNvSpPr>
            <a:spLocks noGrp="1"/>
          </p:cNvSpPr>
          <p:nvPr>
            <p:ph type="ftr" sz="quarter" idx="11"/>
          </p:nvPr>
        </p:nvSpPr>
        <p:spPr/>
        <p:txBody>
          <a:bodyPr/>
          <a:lstStyle/>
          <a:p>
            <a:r>
              <a:rPr lang="sv-SE"/>
              <a:t>Ledarskap och organisation Kopiering tillåten © Liber AB </a:t>
            </a:r>
          </a:p>
        </p:txBody>
      </p:sp>
      <p:sp>
        <p:nvSpPr>
          <p:cNvPr id="7" name="Platshållare för bildnummer 6"/>
          <p:cNvSpPr>
            <a:spLocks noGrp="1"/>
          </p:cNvSpPr>
          <p:nvPr>
            <p:ph type="sldNum" sz="quarter" idx="12"/>
          </p:nvPr>
        </p:nvSpPr>
        <p:spPr/>
        <p:txBody>
          <a:bodyPr/>
          <a:lstStyle/>
          <a:p>
            <a:fld id="{912A92CD-D88A-459B-877C-12875EE6DD8A}" type="slidenum">
              <a:rPr lang="sv-SE" smtClean="0"/>
              <a:t>‹#›</a:t>
            </a:fld>
            <a:endParaRPr lang="sv-SE"/>
          </a:p>
        </p:txBody>
      </p:sp>
    </p:spTree>
    <p:extLst>
      <p:ext uri="{BB962C8B-B14F-4D97-AF65-F5344CB8AC3E}">
        <p14:creationId xmlns:p14="http://schemas.microsoft.com/office/powerpoint/2010/main" val="512347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391E1-8113-4434-8DD1-F3E6966BFA2C}" type="datetime1">
              <a:rPr lang="sv-SE" smtClean="0"/>
              <a:t>2022-04-22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Ledarskap och organisation Kopiering tillåten © Liber AB </a:t>
            </a:r>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A92CD-D88A-459B-877C-12875EE6DD8A}" type="slidenum">
              <a:rPr lang="sv-SE" smtClean="0"/>
              <a:t>‹#›</a:t>
            </a:fld>
            <a:endParaRPr lang="sv-SE"/>
          </a:p>
        </p:txBody>
      </p:sp>
    </p:spTree>
    <p:extLst>
      <p:ext uri="{BB962C8B-B14F-4D97-AF65-F5344CB8AC3E}">
        <p14:creationId xmlns:p14="http://schemas.microsoft.com/office/powerpoint/2010/main" val="2855355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553998"/>
          </a:xfrm>
        </p:spPr>
        <p:txBody>
          <a:bodyPr wrap="square" lIns="0" tIns="0" rIns="0" bIns="0" anchor="t" anchorCtr="0">
            <a:spAutoFit/>
          </a:bodyPr>
          <a:lstStyle/>
          <a:p>
            <a:pPr algn="l"/>
            <a:r>
              <a:rPr lang="sv-SE" sz="3600" dirty="0"/>
              <a:t>Kollektivavtal</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714939" cy="276999"/>
          </a:xfrm>
          <a:prstGeom prst="rect">
            <a:avLst/>
          </a:prstGeom>
        </p:spPr>
        <p:txBody>
          <a:bodyPr wrap="none" lIns="0" tIns="0" rIns="0" bIns="0">
            <a:spAutoFit/>
          </a:bodyPr>
          <a:lstStyle/>
          <a:p>
            <a:r>
              <a:rPr lang="sv-SE" b="1" dirty="0">
                <a:solidFill>
                  <a:srgbClr val="4B5C8C"/>
                </a:solidFill>
              </a:rPr>
              <a:t>PP 14:1</a:t>
            </a:r>
            <a:endParaRPr lang="sv-SE" dirty="0">
              <a:solidFill>
                <a:srgbClr val="4B5C8C"/>
              </a:solidFill>
            </a:endParaRPr>
          </a:p>
        </p:txBody>
      </p:sp>
      <p:sp>
        <p:nvSpPr>
          <p:cNvPr id="11" name="textruta 10"/>
          <p:cNvSpPr txBox="1"/>
          <p:nvPr/>
        </p:nvSpPr>
        <p:spPr>
          <a:xfrm>
            <a:off x="1619250" y="1556792"/>
            <a:ext cx="6192838" cy="276999"/>
          </a:xfrm>
          <a:prstGeom prst="rect">
            <a:avLst/>
          </a:prstGeom>
          <a:noFill/>
        </p:spPr>
        <p:txBody>
          <a:bodyPr wrap="square" lIns="0" tIns="0" rIns="0" bIns="0" rtlCol="0" anchor="t">
            <a:spAutoFit/>
          </a:bodyPr>
          <a:lstStyle/>
          <a:p>
            <a:r>
              <a:rPr lang="sv-SE" dirty="0"/>
              <a:t>Exempel på olika nivåer för förhandlingar om löneavtal</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pic>
        <p:nvPicPr>
          <p:cNvPr id="3" name="Bildobjekt 2"/>
          <p:cNvPicPr>
            <a:picLocks noChangeAspect="1"/>
          </p:cNvPicPr>
          <p:nvPr/>
        </p:nvPicPr>
        <p:blipFill>
          <a:blip r:embed="rId3"/>
          <a:stretch>
            <a:fillRect/>
          </a:stretch>
        </p:blipFill>
        <p:spPr>
          <a:xfrm>
            <a:off x="1594676" y="2452300"/>
            <a:ext cx="6970138" cy="1912803"/>
          </a:xfrm>
          <a:prstGeom prst="rect">
            <a:avLst/>
          </a:prstGeom>
        </p:spPr>
      </p:pic>
    </p:spTree>
    <p:extLst>
      <p:ext uri="{BB962C8B-B14F-4D97-AF65-F5344CB8AC3E}">
        <p14:creationId xmlns:p14="http://schemas.microsoft.com/office/powerpoint/2010/main" val="3599431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1107996"/>
          </a:xfrm>
        </p:spPr>
        <p:txBody>
          <a:bodyPr wrap="square" lIns="0" tIns="0" rIns="0" bIns="0" anchor="t" anchorCtr="0">
            <a:spAutoFit/>
          </a:bodyPr>
          <a:lstStyle/>
          <a:p>
            <a:pPr algn="l"/>
            <a:r>
              <a:rPr lang="sv-SE" sz="3600" dirty="0"/>
              <a:t>Studieledighet och rätt att skjuta upp ledighet</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831959" cy="276999"/>
          </a:xfrm>
          <a:prstGeom prst="rect">
            <a:avLst/>
          </a:prstGeom>
        </p:spPr>
        <p:txBody>
          <a:bodyPr wrap="none" lIns="0" tIns="0" rIns="0" bIns="0">
            <a:spAutoFit/>
          </a:bodyPr>
          <a:lstStyle/>
          <a:p>
            <a:r>
              <a:rPr lang="sv-SE" b="1" dirty="0">
                <a:solidFill>
                  <a:srgbClr val="4B5C8C"/>
                </a:solidFill>
              </a:rPr>
              <a:t>PP 14:10</a:t>
            </a:r>
            <a:endParaRPr lang="sv-SE" dirty="0">
              <a:solidFill>
                <a:srgbClr val="4B5C8C"/>
              </a:solidFill>
            </a:endParaRPr>
          </a:p>
        </p:txBody>
      </p:sp>
      <p:sp>
        <p:nvSpPr>
          <p:cNvPr id="11" name="textruta 10"/>
          <p:cNvSpPr txBox="1"/>
          <p:nvPr/>
        </p:nvSpPr>
        <p:spPr>
          <a:xfrm>
            <a:off x="1619250" y="2132856"/>
            <a:ext cx="6192838" cy="1938992"/>
          </a:xfrm>
          <a:prstGeom prst="rect">
            <a:avLst/>
          </a:prstGeom>
          <a:noFill/>
        </p:spPr>
        <p:txBody>
          <a:bodyPr wrap="square" lIns="0" tIns="0" rIns="0" bIns="0" rtlCol="0" anchor="t">
            <a:spAutoFit/>
          </a:bodyPr>
          <a:lstStyle/>
          <a:p>
            <a:r>
              <a:rPr lang="sv-SE" dirty="0"/>
              <a:t>Rätt till studieledighet</a:t>
            </a:r>
          </a:p>
          <a:p>
            <a:pPr marL="285750" indent="-285750">
              <a:buClr>
                <a:srgbClr val="FF7703"/>
              </a:buClr>
              <a:buFont typeface="Wingdings" charset="2"/>
              <a:buChar char="§"/>
            </a:pPr>
            <a:r>
              <a:rPr lang="sv-SE" dirty="0"/>
              <a:t>Anställd under de senaste sex månaderna eller sammanlagt tolv månader under de senaste två åren</a:t>
            </a:r>
          </a:p>
          <a:p>
            <a:endParaRPr lang="sv-SE" dirty="0"/>
          </a:p>
          <a:p>
            <a:r>
              <a:rPr lang="sv-SE" b="1" dirty="0"/>
              <a:t>Arbetsgivarens rätt att skjuta upp ledighet</a:t>
            </a:r>
            <a:endParaRPr lang="sv-SE" dirty="0"/>
          </a:p>
          <a:p>
            <a:pPr marL="285750" indent="-285750">
              <a:buClr>
                <a:srgbClr val="FF7703"/>
              </a:buClr>
              <a:buFont typeface="Wingdings" charset="2"/>
              <a:buChar char="§"/>
            </a:pPr>
            <a:r>
              <a:rPr lang="sv-SE" dirty="0"/>
              <a:t>Sex månader från begäran, eller</a:t>
            </a:r>
          </a:p>
          <a:p>
            <a:pPr marL="285750" indent="-285750">
              <a:buClr>
                <a:srgbClr val="FF7703"/>
              </a:buClr>
              <a:buFont typeface="Wingdings" charset="2"/>
              <a:buChar char="§"/>
            </a:pPr>
            <a:r>
              <a:rPr lang="sv-SE" dirty="0"/>
              <a:t>två veckor om ledigheten gäller max en vecka</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700808"/>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Tree>
    <p:extLst>
      <p:ext uri="{BB962C8B-B14F-4D97-AF65-F5344CB8AC3E}">
        <p14:creationId xmlns:p14="http://schemas.microsoft.com/office/powerpoint/2010/main" val="687666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553998"/>
          </a:xfrm>
        </p:spPr>
        <p:txBody>
          <a:bodyPr wrap="square" lIns="0" tIns="0" rIns="0" bIns="0" anchor="t" anchorCtr="0">
            <a:spAutoFit/>
          </a:bodyPr>
          <a:lstStyle/>
          <a:p>
            <a:pPr algn="l"/>
            <a:r>
              <a:rPr lang="sv-SE" sz="3600" dirty="0"/>
              <a:t>Diskrimineringslagen</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831959" cy="276999"/>
          </a:xfrm>
          <a:prstGeom prst="rect">
            <a:avLst/>
          </a:prstGeom>
        </p:spPr>
        <p:txBody>
          <a:bodyPr wrap="none" lIns="0" tIns="0" rIns="0" bIns="0">
            <a:spAutoFit/>
          </a:bodyPr>
          <a:lstStyle/>
          <a:p>
            <a:r>
              <a:rPr lang="sv-SE" b="1" dirty="0">
                <a:solidFill>
                  <a:srgbClr val="4B5C8C"/>
                </a:solidFill>
              </a:rPr>
              <a:t>PP 14:11</a:t>
            </a:r>
            <a:endParaRPr lang="sv-SE" dirty="0">
              <a:solidFill>
                <a:srgbClr val="4B5C8C"/>
              </a:solidFill>
            </a:endParaRPr>
          </a:p>
        </p:txBody>
      </p:sp>
      <p:sp>
        <p:nvSpPr>
          <p:cNvPr id="11" name="textruta 10"/>
          <p:cNvSpPr txBox="1"/>
          <p:nvPr/>
        </p:nvSpPr>
        <p:spPr>
          <a:xfrm>
            <a:off x="1619250" y="1789073"/>
            <a:ext cx="4896966" cy="2215991"/>
          </a:xfrm>
          <a:prstGeom prst="rect">
            <a:avLst/>
          </a:prstGeom>
          <a:noFill/>
        </p:spPr>
        <p:txBody>
          <a:bodyPr wrap="square" lIns="0" tIns="0" rIns="0" bIns="0" rtlCol="0" anchor="t">
            <a:spAutoFit/>
          </a:bodyPr>
          <a:lstStyle/>
          <a:p>
            <a:r>
              <a:rPr lang="sv-SE" dirty="0"/>
              <a:t>Diskrimineringslagen ska motverka diskriminering och främja lika rättigheter oavsett</a:t>
            </a:r>
          </a:p>
          <a:p>
            <a:pPr marL="285750" indent="-285750">
              <a:buClr>
                <a:srgbClr val="FF7703"/>
              </a:buClr>
              <a:buFont typeface="Wingdings" charset="2"/>
              <a:buChar char="§"/>
            </a:pPr>
            <a:r>
              <a:rPr lang="sv-SE" dirty="0"/>
              <a:t>kön</a:t>
            </a:r>
          </a:p>
          <a:p>
            <a:pPr marL="285750" indent="-285750">
              <a:buClr>
                <a:srgbClr val="FF7703"/>
              </a:buClr>
              <a:buFont typeface="Wingdings" charset="2"/>
              <a:buChar char="§"/>
            </a:pPr>
            <a:r>
              <a:rPr lang="sv-SE" dirty="0"/>
              <a:t>könsöverskridande identitet eller uttryck</a:t>
            </a:r>
          </a:p>
          <a:p>
            <a:pPr marL="285750" indent="-285750">
              <a:buClr>
                <a:srgbClr val="FF7703"/>
              </a:buClr>
              <a:buFont typeface="Wingdings" charset="2"/>
              <a:buChar char="§"/>
            </a:pPr>
            <a:r>
              <a:rPr lang="sv-SE" dirty="0"/>
              <a:t>etnisk tillhörighet</a:t>
            </a:r>
          </a:p>
          <a:p>
            <a:pPr marL="285750" indent="-285750">
              <a:buClr>
                <a:srgbClr val="FF7703"/>
              </a:buClr>
              <a:buFont typeface="Wingdings" charset="2"/>
              <a:buChar char="§"/>
            </a:pPr>
            <a:r>
              <a:rPr lang="sv-SE" dirty="0"/>
              <a:t>religion eller annan trosuppfattning</a:t>
            </a:r>
          </a:p>
          <a:p>
            <a:pPr marL="285750" indent="-285750">
              <a:buClr>
                <a:srgbClr val="FF7703"/>
              </a:buClr>
              <a:buFont typeface="Wingdings" charset="2"/>
              <a:buChar char="§"/>
            </a:pPr>
            <a:r>
              <a:rPr lang="sv-SE" dirty="0"/>
              <a:t>funktionsnedsättning</a:t>
            </a:r>
          </a:p>
          <a:p>
            <a:pPr marL="285750" indent="-285750">
              <a:buClr>
                <a:srgbClr val="FF7703"/>
              </a:buClr>
              <a:buFont typeface="Wingdings" charset="2"/>
              <a:buChar char="§"/>
            </a:pPr>
            <a:r>
              <a:rPr lang="sv-SE" dirty="0"/>
              <a:t>ålder.</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Tree>
    <p:extLst>
      <p:ext uri="{BB962C8B-B14F-4D97-AF65-F5344CB8AC3E}">
        <p14:creationId xmlns:p14="http://schemas.microsoft.com/office/powerpoint/2010/main" val="2138104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1107996"/>
          </a:xfrm>
        </p:spPr>
        <p:txBody>
          <a:bodyPr wrap="square" lIns="0" tIns="0" rIns="0" bIns="0" anchor="t" anchorCtr="0">
            <a:spAutoFit/>
          </a:bodyPr>
          <a:lstStyle/>
          <a:p>
            <a:pPr algn="l"/>
            <a:r>
              <a:rPr lang="sv-SE" sz="3600" dirty="0"/>
              <a:t>Diskrimineringslagen </a:t>
            </a:r>
            <a:r>
              <a:rPr lang="sv-SE" sz="2000" dirty="0"/>
              <a:t>(</a:t>
            </a:r>
            <a:r>
              <a:rPr lang="sv-SE" sz="2000" i="1" dirty="0"/>
              <a:t>fortsättning)</a:t>
            </a:r>
            <a:br>
              <a:rPr lang="sv-SE" sz="3600" dirty="0"/>
            </a:br>
            <a:endParaRPr lang="sv-SE" sz="3600" dirty="0"/>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831959" cy="276999"/>
          </a:xfrm>
          <a:prstGeom prst="rect">
            <a:avLst/>
          </a:prstGeom>
        </p:spPr>
        <p:txBody>
          <a:bodyPr wrap="none" lIns="0" tIns="0" rIns="0" bIns="0">
            <a:spAutoFit/>
          </a:bodyPr>
          <a:lstStyle/>
          <a:p>
            <a:r>
              <a:rPr lang="sv-SE" b="1" dirty="0">
                <a:solidFill>
                  <a:srgbClr val="4B5C8C"/>
                </a:solidFill>
              </a:rPr>
              <a:t>PP 14:12</a:t>
            </a:r>
            <a:endParaRPr lang="sv-SE" dirty="0">
              <a:solidFill>
                <a:srgbClr val="4B5C8C"/>
              </a:solidFill>
            </a:endParaRPr>
          </a:p>
        </p:txBody>
      </p:sp>
      <p:sp>
        <p:nvSpPr>
          <p:cNvPr id="11" name="textruta 10"/>
          <p:cNvSpPr txBox="1"/>
          <p:nvPr/>
        </p:nvSpPr>
        <p:spPr>
          <a:xfrm>
            <a:off x="1619250" y="1587073"/>
            <a:ext cx="5617046" cy="2215991"/>
          </a:xfrm>
          <a:prstGeom prst="rect">
            <a:avLst/>
          </a:prstGeom>
          <a:noFill/>
        </p:spPr>
        <p:txBody>
          <a:bodyPr wrap="square" lIns="0" tIns="0" rIns="0" bIns="0" rtlCol="0" anchor="t">
            <a:spAutoFit/>
          </a:bodyPr>
          <a:lstStyle/>
          <a:p>
            <a:r>
              <a:rPr lang="sv-SE" dirty="0"/>
              <a:t>Arbetsgivaren ska aktivt främja och förebygga diskriminering och verka för lika rättigheter inom följande fem områden</a:t>
            </a:r>
          </a:p>
          <a:p>
            <a:pPr marL="285750" indent="-285750">
              <a:buClr>
                <a:srgbClr val="FF7703"/>
              </a:buClr>
              <a:buFont typeface="Wingdings" charset="2"/>
              <a:buChar char="§"/>
            </a:pPr>
            <a:r>
              <a:rPr lang="sv-SE" dirty="0"/>
              <a:t>arbetsförhållanden</a:t>
            </a:r>
          </a:p>
          <a:p>
            <a:pPr marL="285750" indent="-285750">
              <a:buClr>
                <a:srgbClr val="FF7703"/>
              </a:buClr>
              <a:buFont typeface="Wingdings" charset="2"/>
              <a:buChar char="§"/>
            </a:pPr>
            <a:r>
              <a:rPr lang="sv-SE" dirty="0"/>
              <a:t>bestämmelser och praxis om löner och andra anställningsvillkor</a:t>
            </a:r>
          </a:p>
          <a:p>
            <a:pPr marL="285750" indent="-285750">
              <a:buClr>
                <a:srgbClr val="FF7703"/>
              </a:buClr>
              <a:buFont typeface="Wingdings" charset="2"/>
              <a:buChar char="§"/>
            </a:pPr>
            <a:r>
              <a:rPr lang="sv-SE" dirty="0"/>
              <a:t>rekrytering och befordran</a:t>
            </a:r>
          </a:p>
          <a:p>
            <a:pPr marL="285750" indent="-285750">
              <a:buClr>
                <a:srgbClr val="FF7703"/>
              </a:buClr>
              <a:buFont typeface="Wingdings" charset="2"/>
              <a:buChar char="§"/>
            </a:pPr>
            <a:r>
              <a:rPr lang="sv-SE" dirty="0"/>
              <a:t>utbildning och övrig kompetensutveckling</a:t>
            </a:r>
          </a:p>
          <a:p>
            <a:pPr marL="285750" indent="-285750">
              <a:buClr>
                <a:srgbClr val="FF7703"/>
              </a:buClr>
              <a:buFont typeface="Wingdings" charset="2"/>
              <a:buChar char="§"/>
            </a:pPr>
            <a:r>
              <a:rPr lang="sv-SE" dirty="0"/>
              <a:t>möjligheter att förena förvärvsarbete och föräldraskap.</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Tree>
    <p:extLst>
      <p:ext uri="{BB962C8B-B14F-4D97-AF65-F5344CB8AC3E}">
        <p14:creationId xmlns:p14="http://schemas.microsoft.com/office/powerpoint/2010/main" val="1894837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553998"/>
          </a:xfrm>
        </p:spPr>
        <p:txBody>
          <a:bodyPr wrap="square" lIns="0" tIns="0" rIns="0" bIns="0" anchor="t" anchorCtr="0">
            <a:spAutoFit/>
          </a:bodyPr>
          <a:lstStyle/>
          <a:p>
            <a:pPr algn="l"/>
            <a:r>
              <a:rPr lang="sv-SE" sz="3600" dirty="0"/>
              <a:t>Diskrimineringsombudsmannen DO</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831959" cy="276999"/>
          </a:xfrm>
          <a:prstGeom prst="rect">
            <a:avLst/>
          </a:prstGeom>
        </p:spPr>
        <p:txBody>
          <a:bodyPr wrap="none" lIns="0" tIns="0" rIns="0" bIns="0">
            <a:spAutoFit/>
          </a:bodyPr>
          <a:lstStyle/>
          <a:p>
            <a:r>
              <a:rPr lang="sv-SE" b="1" dirty="0">
                <a:solidFill>
                  <a:srgbClr val="4B5C8C"/>
                </a:solidFill>
              </a:rPr>
              <a:t>PP 14:13</a:t>
            </a:r>
            <a:endParaRPr lang="sv-SE" dirty="0">
              <a:solidFill>
                <a:srgbClr val="4B5C8C"/>
              </a:solidFill>
            </a:endParaRPr>
          </a:p>
        </p:txBody>
      </p:sp>
      <p:sp>
        <p:nvSpPr>
          <p:cNvPr id="11" name="textruta 10"/>
          <p:cNvSpPr txBox="1"/>
          <p:nvPr/>
        </p:nvSpPr>
        <p:spPr>
          <a:xfrm>
            <a:off x="1619250" y="1587073"/>
            <a:ext cx="6409134" cy="3877985"/>
          </a:xfrm>
          <a:prstGeom prst="rect">
            <a:avLst/>
          </a:prstGeom>
          <a:noFill/>
        </p:spPr>
        <p:txBody>
          <a:bodyPr wrap="square" lIns="0" tIns="0" rIns="0" bIns="0" rtlCol="0" anchor="t">
            <a:spAutoFit/>
          </a:bodyPr>
          <a:lstStyle/>
          <a:p>
            <a:pPr marL="285750" indent="-285750">
              <a:buClr>
                <a:srgbClr val="FF7703"/>
              </a:buClr>
              <a:buFont typeface="Wingdings" charset="2"/>
              <a:buChar char="§"/>
            </a:pPr>
            <a:r>
              <a:rPr lang="sv-SE" dirty="0"/>
              <a:t>Diskrimineringsombudsmannen DO utövar tillsyn och utreder misstänkta överträdelser av diskrimineringslagen.</a:t>
            </a:r>
          </a:p>
          <a:p>
            <a:pPr marL="285750" indent="-285750">
              <a:buClr>
                <a:srgbClr val="FF7703"/>
              </a:buClr>
              <a:buFont typeface="Wingdings" charset="2"/>
              <a:buChar char="§"/>
            </a:pPr>
            <a:r>
              <a:rPr lang="sv-SE" dirty="0"/>
              <a:t>DO kan ta egna initiativ eller utgå från en anmälan och kan även föra den diskriminerades talan i domstol.</a:t>
            </a:r>
          </a:p>
          <a:p>
            <a:pPr marL="285750" indent="-285750">
              <a:buClr>
                <a:srgbClr val="FF7703"/>
              </a:buClr>
              <a:buFont typeface="Wingdings" charset="2"/>
              <a:buChar char="§"/>
            </a:pPr>
            <a:r>
              <a:rPr lang="sv-SE" dirty="0"/>
              <a:t>DO kan vid föreläggande av vite begära uppgifter från arbetsgivaren och förmå arbetsgivaren att komma till överläggning.</a:t>
            </a:r>
          </a:p>
          <a:p>
            <a:pPr marL="285750" indent="-285750">
              <a:buClr>
                <a:srgbClr val="FF7703"/>
              </a:buClr>
              <a:buFont typeface="Wingdings" charset="2"/>
              <a:buChar char="§"/>
            </a:pPr>
            <a:r>
              <a:rPr lang="sv-SE" dirty="0"/>
              <a:t>I första hand försöker DO förmå arbetsgivaren att efterleva lagen.</a:t>
            </a:r>
          </a:p>
          <a:p>
            <a:pPr marL="285750" indent="-285750">
              <a:buClr>
                <a:srgbClr val="FF7703"/>
              </a:buClr>
              <a:buFont typeface="Wingdings" charset="2"/>
              <a:buChar char="§"/>
            </a:pPr>
            <a:r>
              <a:rPr lang="sv-SE" dirty="0"/>
              <a:t>Nämnden mot diskriminering kan vid föreläggande om vite begära att arbetsgivaren fullgör sina skyldigheter.</a:t>
            </a:r>
          </a:p>
          <a:p>
            <a:pPr marL="285750" indent="-285750">
              <a:buClr>
                <a:srgbClr val="FF7703"/>
              </a:buClr>
              <a:buFont typeface="Wingdings" charset="2"/>
              <a:buChar char="§"/>
            </a:pPr>
            <a:r>
              <a:rPr lang="sv-SE" dirty="0"/>
              <a:t>Om inte arbetsgivaren följer ett föreläggande kan nämnden mot diskriminering begära hos tingsrätt att vitet ska utdömas.</a:t>
            </a:r>
          </a:p>
          <a:p>
            <a:pPr marL="285750" indent="-285750">
              <a:buClr>
                <a:srgbClr val="FF7703"/>
              </a:buClr>
              <a:buFont typeface="Wingdings" charset="2"/>
              <a:buChar char="§"/>
            </a:pPr>
            <a:r>
              <a:rPr lang="sv-SE" dirty="0"/>
              <a:t>Den som blivit diskriminerad kan själv driva ett ärende till allmän domstol.</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Tree>
    <p:extLst>
      <p:ext uri="{BB962C8B-B14F-4D97-AF65-F5344CB8AC3E}">
        <p14:creationId xmlns:p14="http://schemas.microsoft.com/office/powerpoint/2010/main" val="987057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
        <p:nvSpPr>
          <p:cNvPr id="2" name="Rubrik 1"/>
          <p:cNvSpPr>
            <a:spLocks noGrp="1"/>
          </p:cNvSpPr>
          <p:nvPr>
            <p:ph type="title"/>
          </p:nvPr>
        </p:nvSpPr>
        <p:spPr>
          <a:xfrm>
            <a:off x="1619672" y="404664"/>
            <a:ext cx="5285486" cy="553998"/>
          </a:xfrm>
        </p:spPr>
        <p:txBody>
          <a:bodyPr wrap="none" lIns="0" tIns="0" rIns="0" bIns="0" anchor="t" anchorCtr="0">
            <a:spAutoFit/>
          </a:bodyPr>
          <a:lstStyle/>
          <a:p>
            <a:pPr algn="l"/>
            <a:r>
              <a:rPr lang="sv-SE" sz="2000" b="1" kern="1300" spc="100" dirty="0">
                <a:solidFill>
                  <a:srgbClr val="FF6600"/>
                </a:solidFill>
              </a:rPr>
              <a:t>KAN DU DETTA? </a:t>
            </a:r>
            <a:r>
              <a:rPr lang="sv-SE" sz="3600" dirty="0"/>
              <a:t>Juridiska begrepp</a:t>
            </a:r>
            <a:endParaRPr lang="sv-SE" sz="2000" dirty="0"/>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831959" cy="276999"/>
          </a:xfrm>
          <a:prstGeom prst="rect">
            <a:avLst/>
          </a:prstGeom>
        </p:spPr>
        <p:txBody>
          <a:bodyPr wrap="none" lIns="0" tIns="0" rIns="0" bIns="0">
            <a:spAutoFit/>
          </a:bodyPr>
          <a:lstStyle/>
          <a:p>
            <a:r>
              <a:rPr lang="sv-SE" b="1" dirty="0">
                <a:solidFill>
                  <a:srgbClr val="4B5C8C"/>
                </a:solidFill>
              </a:rPr>
              <a:t>PP 14:14</a:t>
            </a:r>
            <a:endParaRPr lang="sv-SE" dirty="0">
              <a:solidFill>
                <a:srgbClr val="4B5C8C"/>
              </a:solidFill>
            </a:endParaRPr>
          </a:p>
        </p:txBody>
      </p:sp>
      <p:sp>
        <p:nvSpPr>
          <p:cNvPr id="11" name="textruta 10"/>
          <p:cNvSpPr txBox="1"/>
          <p:nvPr/>
        </p:nvSpPr>
        <p:spPr>
          <a:xfrm>
            <a:off x="1619671" y="1412776"/>
            <a:ext cx="6624737" cy="4678204"/>
          </a:xfrm>
          <a:prstGeom prst="rect">
            <a:avLst/>
          </a:prstGeom>
          <a:noFill/>
        </p:spPr>
        <p:txBody>
          <a:bodyPr wrap="square" lIns="0" tIns="0" rIns="0" bIns="0" numCol="2" spcCol="360000" rtlCol="0" anchor="t">
            <a:noAutofit/>
          </a:bodyPr>
          <a:lstStyle/>
          <a:p>
            <a:r>
              <a:rPr lang="sv-SE" sz="1400" b="1" dirty="0"/>
              <a:t>kollektivavtal </a:t>
            </a:r>
            <a:r>
              <a:rPr lang="sv-SE" sz="1400" dirty="0"/>
              <a:t>– avtal om löner och andra anställningsvillkor som förhandlas fram mellan fackförbund och arbetsgivarorganisation eller enskilda arbetsgivare</a:t>
            </a:r>
          </a:p>
          <a:p>
            <a:r>
              <a:rPr lang="sv-SE" sz="1400" b="1" dirty="0"/>
              <a:t>centrala avtal </a:t>
            </a:r>
            <a:r>
              <a:rPr lang="sv-SE" sz="1400" dirty="0"/>
              <a:t>– avtal mellan huvudorganisationerna på arbetstagar- och arbetsgivarsidan</a:t>
            </a:r>
          </a:p>
          <a:p>
            <a:r>
              <a:rPr lang="sv-SE" sz="1400" b="1" dirty="0"/>
              <a:t>lokala avtal </a:t>
            </a:r>
            <a:r>
              <a:rPr lang="sv-SE" sz="1400" dirty="0"/>
              <a:t>– avtal mellan enskild arbetsgivare och fackklubben</a:t>
            </a:r>
          </a:p>
          <a:p>
            <a:r>
              <a:rPr lang="sv-SE" sz="1400" b="1" dirty="0"/>
              <a:t>hängavtal </a:t>
            </a:r>
            <a:r>
              <a:rPr lang="sv-SE" sz="1400" dirty="0"/>
              <a:t>– avtal som hänvisar till innehållet i gällande kollektivavtal för branschen. Det sluts mellan enskild, vanligen oorganiserad arbetsgivare och ett fackförbund.</a:t>
            </a:r>
          </a:p>
          <a:p>
            <a:r>
              <a:rPr lang="sv-SE" sz="1400" b="1" dirty="0"/>
              <a:t>Arbetsdomstolen </a:t>
            </a:r>
            <a:r>
              <a:rPr lang="sv-SE" sz="1400" dirty="0"/>
              <a:t>– specialdomstol för arbetsrättsliga tvister</a:t>
            </a:r>
          </a:p>
          <a:p>
            <a:r>
              <a:rPr lang="sv-SE" sz="1400" b="1" dirty="0"/>
              <a:t>strejk </a:t>
            </a:r>
            <a:r>
              <a:rPr lang="sv-SE" sz="1400" dirty="0"/>
              <a:t>– stridsåtgärd som innebär att arbetstagarna lägger ner arbetet för att förmå arbetsgivaren att godta krav avseende lön eller andra anställningsvillkor.</a:t>
            </a:r>
          </a:p>
          <a:p>
            <a:r>
              <a:rPr lang="sv-SE" sz="1400" b="1" dirty="0"/>
              <a:t>blockad </a:t>
            </a:r>
            <a:r>
              <a:rPr lang="sv-SE" sz="1400" dirty="0"/>
              <a:t>– stridsåtgärd som innebär att en arbetsgivare helt eller delvis hindras att bedriva sin verksamhet, exempelvis genom att företaget inte får leveranser av råvaror</a:t>
            </a:r>
          </a:p>
          <a:p>
            <a:r>
              <a:rPr lang="sv-SE" sz="1400" b="1" dirty="0"/>
              <a:t>lockout </a:t>
            </a:r>
            <a:r>
              <a:rPr lang="sv-SE" sz="1400" dirty="0"/>
              <a:t>– stridsåtgärd där arbetsgivaren avstänger de anställda från arbete och lön, ofta som svar på strejk</a:t>
            </a:r>
          </a:p>
          <a:p>
            <a:r>
              <a:rPr lang="sv-SE" sz="1400" b="1" dirty="0"/>
              <a:t>sympatiåtgärd </a:t>
            </a:r>
            <a:r>
              <a:rPr lang="sv-SE" sz="1400" dirty="0"/>
              <a:t>– stridsåtgärd som part på arbetsmarknaden vidtar för att stödja någon som är invecklad i konflikt</a:t>
            </a:r>
          </a:p>
          <a:p>
            <a:r>
              <a:rPr lang="sv-SE" sz="1400" b="1" dirty="0"/>
              <a:t>lagen om anställningsskydd (LAS) </a:t>
            </a:r>
            <a:r>
              <a:rPr lang="sv-SE" sz="1400" dirty="0"/>
              <a:t>– lag som innehåller regler om bland annat anställningsformer, regler vid uppsägning och företrädesrätt till återanställning</a:t>
            </a:r>
          </a:p>
          <a:p>
            <a:r>
              <a:rPr lang="sv-SE" sz="1400" b="1" dirty="0"/>
              <a:t>anställningsavtal </a:t>
            </a:r>
            <a:r>
              <a:rPr lang="sv-SE" sz="1400" dirty="0"/>
              <a:t>– skriftlig information om vilka villkor som gäller för en persons anställning</a:t>
            </a:r>
          </a:p>
          <a:p>
            <a:r>
              <a:rPr lang="sv-SE" sz="1400" b="1" dirty="0"/>
              <a:t>tillsvidareanställning (fast anställning) </a:t>
            </a:r>
            <a:r>
              <a:rPr lang="sv-SE" sz="1400" dirty="0"/>
              <a:t>– den normala formen av anställning som fortsätter så länge inte arbetsgivaren eller den anställde säger upp den</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09173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
        <p:nvSpPr>
          <p:cNvPr id="2" name="Rubrik 1"/>
          <p:cNvSpPr>
            <a:spLocks noGrp="1"/>
          </p:cNvSpPr>
          <p:nvPr>
            <p:ph type="title"/>
          </p:nvPr>
        </p:nvSpPr>
        <p:spPr>
          <a:xfrm>
            <a:off x="1619672" y="404664"/>
            <a:ext cx="6912768" cy="553998"/>
          </a:xfrm>
        </p:spPr>
        <p:txBody>
          <a:bodyPr wrap="square" lIns="0" tIns="0" rIns="0" bIns="0" anchor="t" anchorCtr="0">
            <a:spAutoFit/>
          </a:bodyPr>
          <a:lstStyle/>
          <a:p>
            <a:pPr algn="l"/>
            <a:r>
              <a:rPr lang="sv-SE" sz="2000" b="1" kern="1300" spc="100" dirty="0">
                <a:solidFill>
                  <a:srgbClr val="FF6600"/>
                </a:solidFill>
              </a:rPr>
              <a:t>KAN DU DETTA? </a:t>
            </a:r>
            <a:r>
              <a:rPr lang="sv-SE" sz="3600" dirty="0"/>
              <a:t>Juridiska begrepp </a:t>
            </a:r>
            <a:r>
              <a:rPr lang="sv-SE" sz="2000" i="1" dirty="0"/>
              <a:t>(fortsättning)</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831959" cy="276999"/>
          </a:xfrm>
          <a:prstGeom prst="rect">
            <a:avLst/>
          </a:prstGeom>
        </p:spPr>
        <p:txBody>
          <a:bodyPr wrap="none" lIns="0" tIns="0" rIns="0" bIns="0">
            <a:spAutoFit/>
          </a:bodyPr>
          <a:lstStyle/>
          <a:p>
            <a:r>
              <a:rPr lang="sv-SE" b="1" dirty="0">
                <a:solidFill>
                  <a:srgbClr val="4B5C8C"/>
                </a:solidFill>
              </a:rPr>
              <a:t>PP 14:14</a:t>
            </a:r>
            <a:endParaRPr lang="sv-SE" dirty="0">
              <a:solidFill>
                <a:srgbClr val="4B5C8C"/>
              </a:solidFill>
            </a:endParaRPr>
          </a:p>
        </p:txBody>
      </p:sp>
      <p:sp>
        <p:nvSpPr>
          <p:cNvPr id="11" name="textruta 10"/>
          <p:cNvSpPr txBox="1"/>
          <p:nvPr/>
        </p:nvSpPr>
        <p:spPr>
          <a:xfrm>
            <a:off x="539553" y="1412776"/>
            <a:ext cx="8280920" cy="4630102"/>
          </a:xfrm>
          <a:prstGeom prst="rect">
            <a:avLst/>
          </a:prstGeom>
          <a:noFill/>
        </p:spPr>
        <p:txBody>
          <a:bodyPr wrap="square" lIns="0" tIns="0" rIns="0" bIns="0" numCol="2" spcCol="360000" rtlCol="0" anchor="t">
            <a:noAutofit/>
          </a:bodyPr>
          <a:lstStyle/>
          <a:p>
            <a:r>
              <a:rPr lang="sv-SE" sz="1400" b="1" dirty="0"/>
              <a:t>tidsbegränsad anställning </a:t>
            </a:r>
            <a:r>
              <a:rPr lang="sv-SE" sz="1400" dirty="0"/>
              <a:t>– exempelvis provanställning, vikariat eller säsongsanställning</a:t>
            </a:r>
          </a:p>
          <a:p>
            <a:r>
              <a:rPr lang="sv-SE" sz="1400" b="1" dirty="0"/>
              <a:t>uppsägning </a:t>
            </a:r>
            <a:r>
              <a:rPr lang="sv-SE" sz="1400" dirty="0"/>
              <a:t>– skriftligt meddelande från arbetsgivarens sida om att en anställning ska upphöra</a:t>
            </a:r>
          </a:p>
          <a:p>
            <a:r>
              <a:rPr lang="sv-SE" sz="1400" b="1" dirty="0"/>
              <a:t>arbetsbrist </a:t>
            </a:r>
            <a:r>
              <a:rPr lang="sv-SE" sz="1400" dirty="0"/>
              <a:t>– otillräckligt med arbetsuppgifter och en av de grunder arbetsgivare kan ange som skäl för uppsägning</a:t>
            </a:r>
          </a:p>
          <a:p>
            <a:r>
              <a:rPr lang="sv-SE" sz="1400" b="1" dirty="0"/>
              <a:t>uppsägningstid </a:t>
            </a:r>
            <a:r>
              <a:rPr lang="sv-SE" sz="1400" dirty="0"/>
              <a:t>– tiden från uppsägning till dess att man slutar en anställning</a:t>
            </a:r>
          </a:p>
          <a:p>
            <a:r>
              <a:rPr lang="sv-SE" sz="1400" b="1" dirty="0"/>
              <a:t>turordningsregler </a:t>
            </a:r>
            <a:r>
              <a:rPr lang="sv-SE" sz="1400" dirty="0"/>
              <a:t>– regler i LAS som anger att en person med längre anställningstid har företräde framför en med kortare anställningstid i samband med uppsägningar</a:t>
            </a:r>
          </a:p>
          <a:p>
            <a:r>
              <a:rPr lang="sv-SE" sz="1400" b="1" dirty="0"/>
              <a:t>företrädesrätt till återanställningsrätt </a:t>
            </a:r>
            <a:r>
              <a:rPr lang="sv-SE" sz="1400" dirty="0"/>
              <a:t>– för den som har blivit uppsagd på grund av arbetsbrist att bli återanställd om arbetsgivaren behöver återanställa inom nio månader</a:t>
            </a:r>
          </a:p>
          <a:p>
            <a:r>
              <a:rPr lang="sv-SE" sz="1400" b="1" dirty="0"/>
              <a:t>medbestämmandelagen (MBL) </a:t>
            </a:r>
            <a:r>
              <a:rPr lang="sv-SE" sz="1400" dirty="0"/>
              <a:t>– lag som ger de anställda och deras fackliga organisation rätt att få vara med och påverka beslut. Innehåller även regler om föreningsfrihet och förhandlingar</a:t>
            </a:r>
          </a:p>
          <a:p>
            <a:endParaRPr lang="sv-SE" sz="1400" dirty="0"/>
          </a:p>
          <a:p>
            <a:r>
              <a:rPr lang="sv-SE" sz="1400" b="1" dirty="0"/>
              <a:t>semesterlagen </a:t>
            </a:r>
            <a:r>
              <a:rPr lang="sv-SE" sz="1400" dirty="0"/>
              <a:t>– lag som innehåller grundläggande bestämmelser om rätten till semester</a:t>
            </a:r>
          </a:p>
          <a:p>
            <a:r>
              <a:rPr lang="sv-SE" sz="1400" b="1" dirty="0"/>
              <a:t>arbetsmiljölagen </a:t>
            </a:r>
            <a:r>
              <a:rPr lang="sv-SE" sz="1400" dirty="0"/>
              <a:t>– lag som reglerar den inre miljön på arbetsplatser</a:t>
            </a:r>
          </a:p>
          <a:p>
            <a:r>
              <a:rPr lang="sv-SE" sz="1400" b="1" dirty="0"/>
              <a:t>skyddsombud </a:t>
            </a:r>
            <a:r>
              <a:rPr lang="sv-SE" sz="1400" dirty="0"/>
              <a:t>– representant för arbetstagarna som enligt arbetsmiljölagen ska finnas på alla arbetsplatser med fler än fem anställda</a:t>
            </a:r>
          </a:p>
          <a:p>
            <a:r>
              <a:rPr lang="sv-SE" sz="1400" b="1" dirty="0"/>
              <a:t>skyddskommitté </a:t>
            </a:r>
            <a:r>
              <a:rPr lang="sv-SE" sz="1400" dirty="0"/>
              <a:t>– arbetsgrupp för arbetsmiljöarbete som enligt arbetsmiljölagen ska finnas i företag med mer än 50 anställda.</a:t>
            </a:r>
          </a:p>
          <a:p>
            <a:r>
              <a:rPr lang="sv-SE" sz="1400" b="1" dirty="0"/>
              <a:t>Arbetsmiljöverket </a:t>
            </a:r>
            <a:r>
              <a:rPr lang="sv-SE" sz="1400" dirty="0"/>
              <a:t>– statlig myndighet som ska se till att arbetsmiljölagen efterlevs</a:t>
            </a:r>
          </a:p>
          <a:p>
            <a:r>
              <a:rPr lang="sv-SE" sz="1400" b="1" dirty="0"/>
              <a:t>arbetstidslagen </a:t>
            </a:r>
            <a:r>
              <a:rPr lang="sv-SE" sz="1400" dirty="0"/>
              <a:t>– lag som innehåller regler om bland annat arbetstidens längd och när på dygnet man får arbeta</a:t>
            </a:r>
          </a:p>
          <a:p>
            <a:r>
              <a:rPr lang="sv-SE" sz="1400" b="1" dirty="0"/>
              <a:t>studieledighetslagen </a:t>
            </a:r>
            <a:r>
              <a:rPr lang="sv-SE" sz="1400" dirty="0"/>
              <a:t>– ger löntagare rätt till ledighet för studier</a:t>
            </a:r>
          </a:p>
          <a:p>
            <a:r>
              <a:rPr lang="sv-SE" sz="1400" b="1" dirty="0"/>
              <a:t>diskrimineringslagen </a:t>
            </a:r>
            <a:r>
              <a:rPr lang="sv-SE" sz="1400" dirty="0"/>
              <a:t>lag som innebär skydd mot diskriminering på grund av etnisk tillhörighet, religion eller annan trosuppfattning, sexuell läggning och funktionshinder. Lagen syftar också till att främja kvinnors och mäns lika rätt i arbetslivet.</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849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1107996"/>
          </a:xfrm>
        </p:spPr>
        <p:txBody>
          <a:bodyPr wrap="square" lIns="0" tIns="0" rIns="0" bIns="0" anchor="t" anchorCtr="0">
            <a:spAutoFit/>
          </a:bodyPr>
          <a:lstStyle/>
          <a:p>
            <a:pPr algn="l"/>
            <a:r>
              <a:rPr lang="sv-SE" sz="3600" dirty="0"/>
              <a:t>Anställningsformer</a:t>
            </a:r>
            <a:br>
              <a:rPr lang="sv-SE" sz="3600" dirty="0"/>
            </a:br>
            <a:endParaRPr lang="sv-SE" sz="3600" dirty="0"/>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714939" cy="276999"/>
          </a:xfrm>
          <a:prstGeom prst="rect">
            <a:avLst/>
          </a:prstGeom>
        </p:spPr>
        <p:txBody>
          <a:bodyPr wrap="none" lIns="0" tIns="0" rIns="0" bIns="0">
            <a:spAutoFit/>
          </a:bodyPr>
          <a:lstStyle/>
          <a:p>
            <a:r>
              <a:rPr lang="sv-SE" b="1" dirty="0">
                <a:solidFill>
                  <a:srgbClr val="4B5C8C"/>
                </a:solidFill>
              </a:rPr>
              <a:t>PP 14:2</a:t>
            </a:r>
            <a:endParaRPr lang="sv-SE" dirty="0">
              <a:solidFill>
                <a:srgbClr val="4B5C8C"/>
              </a:solidFill>
            </a:endParaRPr>
          </a:p>
        </p:txBody>
      </p:sp>
      <p:sp>
        <p:nvSpPr>
          <p:cNvPr id="11" name="textruta 10"/>
          <p:cNvSpPr txBox="1"/>
          <p:nvPr/>
        </p:nvSpPr>
        <p:spPr>
          <a:xfrm>
            <a:off x="1619250" y="1556792"/>
            <a:ext cx="6192838" cy="1938992"/>
          </a:xfrm>
          <a:prstGeom prst="rect">
            <a:avLst/>
          </a:prstGeom>
          <a:noFill/>
        </p:spPr>
        <p:txBody>
          <a:bodyPr wrap="square" lIns="0" tIns="0" rIns="0" bIns="0" rtlCol="0" anchor="t">
            <a:spAutoFit/>
          </a:bodyPr>
          <a:lstStyle/>
          <a:p>
            <a:pPr marL="285750" indent="-285750">
              <a:buClr>
                <a:srgbClr val="FF7703"/>
              </a:buClr>
              <a:buFont typeface="Wingdings" charset="2"/>
              <a:buChar char="§"/>
            </a:pPr>
            <a:r>
              <a:rPr lang="sv-SE" dirty="0"/>
              <a:t>Tills vidare (”fast anställning”)</a:t>
            </a:r>
          </a:p>
          <a:p>
            <a:pPr marL="285750" indent="-285750">
              <a:buClr>
                <a:srgbClr val="FF7703"/>
              </a:buClr>
              <a:buFont typeface="Wingdings" charset="2"/>
              <a:buChar char="§"/>
            </a:pPr>
            <a:r>
              <a:rPr lang="sv-SE" dirty="0"/>
              <a:t>Viss tid (begränsad tid)</a:t>
            </a:r>
          </a:p>
          <a:p>
            <a:pPr lvl="1">
              <a:buClr>
                <a:srgbClr val="FF7703"/>
              </a:buClr>
            </a:pPr>
            <a:r>
              <a:rPr lang="sv-SE" dirty="0"/>
              <a:t>– Vikariat</a:t>
            </a:r>
          </a:p>
          <a:p>
            <a:pPr lvl="1">
              <a:buClr>
                <a:srgbClr val="FF7703"/>
              </a:buClr>
            </a:pPr>
            <a:r>
              <a:rPr lang="sv-SE" dirty="0"/>
              <a:t>– Viss säsong</a:t>
            </a:r>
          </a:p>
          <a:p>
            <a:pPr lvl="1">
              <a:buClr>
                <a:srgbClr val="FF7703"/>
              </a:buClr>
            </a:pPr>
            <a:r>
              <a:rPr lang="sv-SE" dirty="0"/>
              <a:t>– På prov</a:t>
            </a:r>
          </a:p>
          <a:p>
            <a:pPr lvl="1">
              <a:buClr>
                <a:srgbClr val="FF7703"/>
              </a:buClr>
            </a:pPr>
            <a:r>
              <a:rPr lang="sv-SE" dirty="0"/>
              <a:t>– Arbetstagare som fyllt 67 år</a:t>
            </a:r>
          </a:p>
          <a:p>
            <a:pPr lvl="1">
              <a:buClr>
                <a:srgbClr val="FF7703"/>
              </a:buClr>
            </a:pPr>
            <a:r>
              <a:rPr lang="sv-SE" dirty="0"/>
              <a:t>– Allmän visstidsanställning</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Tree>
    <p:extLst>
      <p:ext uri="{BB962C8B-B14F-4D97-AF65-F5344CB8AC3E}">
        <p14:creationId xmlns:p14="http://schemas.microsoft.com/office/powerpoint/2010/main" val="197146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553998"/>
          </a:xfrm>
        </p:spPr>
        <p:txBody>
          <a:bodyPr wrap="square" lIns="0" tIns="0" rIns="0" bIns="0" anchor="t" anchorCtr="0">
            <a:spAutoFit/>
          </a:bodyPr>
          <a:lstStyle/>
          <a:p>
            <a:pPr algn="l"/>
            <a:r>
              <a:rPr lang="sv-SE" sz="3600" dirty="0"/>
              <a:t>Uppsägning – saklig grund</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714939" cy="276999"/>
          </a:xfrm>
          <a:prstGeom prst="rect">
            <a:avLst/>
          </a:prstGeom>
        </p:spPr>
        <p:txBody>
          <a:bodyPr wrap="none" lIns="0" tIns="0" rIns="0" bIns="0">
            <a:spAutoFit/>
          </a:bodyPr>
          <a:lstStyle/>
          <a:p>
            <a:r>
              <a:rPr lang="sv-SE" b="1" dirty="0">
                <a:solidFill>
                  <a:srgbClr val="4B5C8C"/>
                </a:solidFill>
              </a:rPr>
              <a:t>PP 14:3</a:t>
            </a:r>
            <a:endParaRPr lang="sv-SE" dirty="0">
              <a:solidFill>
                <a:srgbClr val="4B5C8C"/>
              </a:solidFill>
            </a:endParaRPr>
          </a:p>
        </p:txBody>
      </p:sp>
      <p:sp>
        <p:nvSpPr>
          <p:cNvPr id="11" name="textruta 10"/>
          <p:cNvSpPr txBox="1"/>
          <p:nvPr/>
        </p:nvSpPr>
        <p:spPr>
          <a:xfrm>
            <a:off x="1619250" y="1628800"/>
            <a:ext cx="6192838" cy="830997"/>
          </a:xfrm>
          <a:prstGeom prst="rect">
            <a:avLst/>
          </a:prstGeom>
          <a:noFill/>
        </p:spPr>
        <p:txBody>
          <a:bodyPr wrap="square" lIns="0" tIns="0" rIns="0" bIns="0" rtlCol="0" anchor="t">
            <a:spAutoFit/>
          </a:bodyPr>
          <a:lstStyle/>
          <a:p>
            <a:pPr>
              <a:buClr>
                <a:srgbClr val="FF7703"/>
              </a:buClr>
            </a:pPr>
            <a:r>
              <a:rPr lang="sv-SE" dirty="0"/>
              <a:t>Saklig grund</a:t>
            </a:r>
          </a:p>
          <a:p>
            <a:pPr marL="285750" indent="-285750">
              <a:buClr>
                <a:srgbClr val="FF7703"/>
              </a:buClr>
              <a:buFont typeface="Wingdings" charset="2"/>
              <a:buChar char="§"/>
            </a:pPr>
            <a:r>
              <a:rPr lang="sv-SE" dirty="0"/>
              <a:t>arbetsbrist</a:t>
            </a:r>
          </a:p>
          <a:p>
            <a:pPr marL="285750" indent="-285750">
              <a:buClr>
                <a:srgbClr val="FF7703"/>
              </a:buClr>
              <a:buFont typeface="Wingdings" charset="2"/>
              <a:buChar char="§"/>
            </a:pPr>
            <a:r>
              <a:rPr lang="sv-SE" dirty="0"/>
              <a:t>personliga förhållanden</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
        <p:nvSpPr>
          <p:cNvPr id="13" name="textruta 12"/>
          <p:cNvSpPr txBox="1"/>
          <p:nvPr/>
        </p:nvSpPr>
        <p:spPr>
          <a:xfrm>
            <a:off x="1640682" y="3068960"/>
            <a:ext cx="5955654" cy="1583474"/>
          </a:xfrm>
          <a:prstGeom prst="rect">
            <a:avLst/>
          </a:prstGeom>
          <a:solidFill>
            <a:srgbClr val="FFFF66"/>
          </a:solidFill>
        </p:spPr>
        <p:txBody>
          <a:bodyPr wrap="square" lIns="180000" tIns="108000" rIns="180000" bIns="180000" rtlCol="0" anchor="t">
            <a:spAutoFit/>
          </a:bodyPr>
          <a:lstStyle/>
          <a:p>
            <a:r>
              <a:rPr lang="sv-SE" sz="1200" b="1" spc="100" dirty="0"/>
              <a:t>EXEMPEL 1 </a:t>
            </a:r>
            <a:endParaRPr lang="sv-SE" sz="1200" dirty="0"/>
          </a:p>
          <a:p>
            <a:r>
              <a:rPr lang="sv-SE" sz="1200" dirty="0"/>
              <a:t>Sune Dahl har blivit uppsagd från sin anställning vid </a:t>
            </a:r>
            <a:r>
              <a:rPr lang="sv-SE" sz="1200" dirty="0" err="1"/>
              <a:t>Nordviks</a:t>
            </a:r>
            <a:r>
              <a:rPr lang="sv-SE" sz="1200" dirty="0"/>
              <a:t> bageri. Arbetsgivaren har angivit som skäl att Sune vid upprepade tillfällen har kommit för sent till arbetet. Sune tycker inte att detta är tillräckligt skäl för uppsägning utan vill pröva frågan i domstol. Eftersom Sune inte är medlem i någon fackförening ska tvisten avgöras i tingsrätten. Hade han däremot varit medlem skulle den fackliga organisationen ha kunnat föra frågan till Arbetsdomstolen.</a:t>
            </a:r>
          </a:p>
        </p:txBody>
      </p:sp>
    </p:spTree>
    <p:extLst>
      <p:ext uri="{BB962C8B-B14F-4D97-AF65-F5344CB8AC3E}">
        <p14:creationId xmlns:p14="http://schemas.microsoft.com/office/powerpoint/2010/main" val="1190013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553998"/>
          </a:xfrm>
        </p:spPr>
        <p:txBody>
          <a:bodyPr wrap="square" lIns="0" tIns="0" rIns="0" bIns="0" anchor="t" anchorCtr="0">
            <a:spAutoFit/>
          </a:bodyPr>
          <a:lstStyle/>
          <a:p>
            <a:pPr algn="l"/>
            <a:r>
              <a:rPr lang="sv-SE" sz="3600" dirty="0"/>
              <a:t>Turordning vid uppsägning</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714939" cy="276999"/>
          </a:xfrm>
          <a:prstGeom prst="rect">
            <a:avLst/>
          </a:prstGeom>
        </p:spPr>
        <p:txBody>
          <a:bodyPr wrap="none" lIns="0" tIns="0" rIns="0" bIns="0">
            <a:spAutoFit/>
          </a:bodyPr>
          <a:lstStyle/>
          <a:p>
            <a:r>
              <a:rPr lang="sv-SE" b="1" dirty="0">
                <a:solidFill>
                  <a:srgbClr val="4B5C8C"/>
                </a:solidFill>
              </a:rPr>
              <a:t>PP 14:4</a:t>
            </a:r>
            <a:endParaRPr lang="sv-SE" dirty="0">
              <a:solidFill>
                <a:srgbClr val="4B5C8C"/>
              </a:solidFill>
            </a:endParaRP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
        <p:nvSpPr>
          <p:cNvPr id="13" name="textruta 12"/>
          <p:cNvSpPr txBox="1"/>
          <p:nvPr/>
        </p:nvSpPr>
        <p:spPr>
          <a:xfrm>
            <a:off x="1640682" y="1628800"/>
            <a:ext cx="5955654" cy="1214142"/>
          </a:xfrm>
          <a:prstGeom prst="rect">
            <a:avLst/>
          </a:prstGeom>
          <a:solidFill>
            <a:srgbClr val="FFFF66"/>
          </a:solidFill>
        </p:spPr>
        <p:txBody>
          <a:bodyPr wrap="square" lIns="180000" tIns="108000" rIns="180000" bIns="180000" rtlCol="0" anchor="t">
            <a:spAutoFit/>
          </a:bodyPr>
          <a:lstStyle/>
          <a:p>
            <a:r>
              <a:rPr lang="sv-SE" sz="1200" b="1" spc="100" dirty="0"/>
              <a:t>EXEMPEL 2 </a:t>
            </a:r>
            <a:endParaRPr lang="sv-SE" sz="1200" dirty="0"/>
          </a:p>
          <a:p>
            <a:r>
              <a:rPr lang="sv-SE" sz="1200" dirty="0"/>
              <a:t>Lennart, 42 år, har arbetat på Linds Revisionsbyrå i åtta år. En av hans arbetskamrater Rolf,50 år, har arbetat i sex år i företaget. Vid en minskning av personalen har Lennart en bättre möjlighet än Rolf att få arbeta kvar i företaget. Lennart kan tillgodoräkna sig längre anställningstid.</a:t>
            </a:r>
          </a:p>
        </p:txBody>
      </p:sp>
    </p:spTree>
    <p:extLst>
      <p:ext uri="{BB962C8B-B14F-4D97-AF65-F5344CB8AC3E}">
        <p14:creationId xmlns:p14="http://schemas.microsoft.com/office/powerpoint/2010/main" val="198649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553998"/>
          </a:xfrm>
        </p:spPr>
        <p:txBody>
          <a:bodyPr wrap="square" lIns="0" tIns="0" rIns="0" bIns="0" anchor="t" anchorCtr="0">
            <a:spAutoFit/>
          </a:bodyPr>
          <a:lstStyle/>
          <a:p>
            <a:pPr algn="l"/>
            <a:r>
              <a:rPr lang="sv-SE" sz="3600" dirty="0"/>
              <a:t>Medbestämmandelagen</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714939" cy="276999"/>
          </a:xfrm>
          <a:prstGeom prst="rect">
            <a:avLst/>
          </a:prstGeom>
        </p:spPr>
        <p:txBody>
          <a:bodyPr wrap="none" lIns="0" tIns="0" rIns="0" bIns="0">
            <a:spAutoFit/>
          </a:bodyPr>
          <a:lstStyle/>
          <a:p>
            <a:r>
              <a:rPr lang="sv-SE" b="1" dirty="0">
                <a:solidFill>
                  <a:srgbClr val="4B5C8C"/>
                </a:solidFill>
              </a:rPr>
              <a:t>PP 14:5</a:t>
            </a:r>
            <a:endParaRPr lang="sv-SE" dirty="0">
              <a:solidFill>
                <a:srgbClr val="4B5C8C"/>
              </a:solidFill>
            </a:endParaRPr>
          </a:p>
        </p:txBody>
      </p:sp>
      <p:sp>
        <p:nvSpPr>
          <p:cNvPr id="11" name="textruta 10"/>
          <p:cNvSpPr txBox="1"/>
          <p:nvPr/>
        </p:nvSpPr>
        <p:spPr>
          <a:xfrm>
            <a:off x="1619250" y="1556792"/>
            <a:ext cx="6192838" cy="2492990"/>
          </a:xfrm>
          <a:prstGeom prst="rect">
            <a:avLst/>
          </a:prstGeom>
          <a:noFill/>
        </p:spPr>
        <p:txBody>
          <a:bodyPr wrap="square" lIns="0" tIns="0" rIns="0" bIns="0" rtlCol="0" anchor="t">
            <a:spAutoFit/>
          </a:bodyPr>
          <a:lstStyle/>
          <a:p>
            <a:pPr marL="285750" indent="-285750">
              <a:buClr>
                <a:srgbClr val="FF7703"/>
              </a:buClr>
              <a:buFont typeface="Wingdings" charset="2"/>
              <a:buChar char="§"/>
            </a:pPr>
            <a:r>
              <a:rPr lang="sv-SE" dirty="0"/>
              <a:t>Ramlag som kompletteras med avtal om medbestämmande</a:t>
            </a:r>
          </a:p>
          <a:p>
            <a:pPr marL="285750" indent="-285750">
              <a:buClr>
                <a:srgbClr val="FF7703"/>
              </a:buClr>
              <a:buFont typeface="Wingdings" charset="2"/>
              <a:buChar char="§"/>
            </a:pPr>
            <a:r>
              <a:rPr lang="sv-SE" dirty="0"/>
              <a:t>Föreningsrätt för arbetstagarna och arbetsgivare (7 §)</a:t>
            </a:r>
          </a:p>
          <a:p>
            <a:pPr marL="285750" indent="-285750">
              <a:buClr>
                <a:srgbClr val="FF7703"/>
              </a:buClr>
              <a:buFont typeface="Wingdings" charset="2"/>
              <a:buChar char="§"/>
            </a:pPr>
            <a:r>
              <a:rPr lang="sv-SE" dirty="0"/>
              <a:t>Primärförhandlingsskyldighet från arbetsgivaren vid viktigare förändringar av verksamheten (11 §)</a:t>
            </a:r>
          </a:p>
          <a:p>
            <a:pPr marL="285750" indent="-285750">
              <a:buClr>
                <a:srgbClr val="FF7703"/>
              </a:buClr>
              <a:buFont typeface="Wingdings" charset="2"/>
              <a:buChar char="§"/>
            </a:pPr>
            <a:r>
              <a:rPr lang="sv-SE" dirty="0"/>
              <a:t>Förhandlingsskyldighet när arbetstagarna eller arbetsgivarna så önskar (16 §)</a:t>
            </a:r>
          </a:p>
          <a:p>
            <a:pPr marL="285750" indent="-285750">
              <a:buClr>
                <a:srgbClr val="FF7703"/>
              </a:buClr>
              <a:buFont typeface="Wingdings" charset="2"/>
              <a:buChar char="§"/>
            </a:pPr>
            <a:r>
              <a:rPr lang="sv-SE" dirty="0"/>
              <a:t>Informationsskyldighet från arbetsgivaren om produktion, ekonomi och personal (19 §)</a:t>
            </a:r>
          </a:p>
          <a:p>
            <a:pPr marL="285750" indent="-285750">
              <a:buClr>
                <a:srgbClr val="FF7703"/>
              </a:buClr>
              <a:buFont typeface="Wingdings" charset="2"/>
              <a:buChar char="§"/>
            </a:pPr>
            <a:r>
              <a:rPr lang="sv-SE" dirty="0"/>
              <a:t>Vetorätt vid vissa entreprenader (39 §)</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Tree>
    <p:extLst>
      <p:ext uri="{BB962C8B-B14F-4D97-AF65-F5344CB8AC3E}">
        <p14:creationId xmlns:p14="http://schemas.microsoft.com/office/powerpoint/2010/main" val="1285978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553998"/>
          </a:xfrm>
        </p:spPr>
        <p:txBody>
          <a:bodyPr wrap="square" lIns="0" tIns="0" rIns="0" bIns="0" anchor="t" anchorCtr="0">
            <a:spAutoFit/>
          </a:bodyPr>
          <a:lstStyle/>
          <a:p>
            <a:pPr algn="l"/>
            <a:r>
              <a:rPr lang="sv-SE" sz="3600" dirty="0"/>
              <a:t>Semesterlön</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714939" cy="276999"/>
          </a:xfrm>
          <a:prstGeom prst="rect">
            <a:avLst/>
          </a:prstGeom>
        </p:spPr>
        <p:txBody>
          <a:bodyPr wrap="none" lIns="0" tIns="0" rIns="0" bIns="0">
            <a:spAutoFit/>
          </a:bodyPr>
          <a:lstStyle/>
          <a:p>
            <a:r>
              <a:rPr lang="sv-SE" b="1" dirty="0">
                <a:solidFill>
                  <a:srgbClr val="4B5C8C"/>
                </a:solidFill>
              </a:rPr>
              <a:t>PP 14:6</a:t>
            </a:r>
            <a:endParaRPr lang="sv-SE" dirty="0">
              <a:solidFill>
                <a:srgbClr val="4B5C8C"/>
              </a:solidFill>
            </a:endParaRP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7171" y="1507536"/>
            <a:ext cx="6223181" cy="2033719"/>
          </a:xfrm>
          <a:prstGeom prst="rect">
            <a:avLst/>
          </a:prstGeom>
        </p:spPr>
      </p:pic>
      <p:pic>
        <p:nvPicPr>
          <p:cNvPr id="5" name="Bildobjekt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7171" y="3787059"/>
            <a:ext cx="7246555" cy="1730173"/>
          </a:xfrm>
          <a:prstGeom prst="rect">
            <a:avLst/>
          </a:prstGeom>
        </p:spPr>
      </p:pic>
    </p:spTree>
    <p:extLst>
      <p:ext uri="{BB962C8B-B14F-4D97-AF65-F5344CB8AC3E}">
        <p14:creationId xmlns:p14="http://schemas.microsoft.com/office/powerpoint/2010/main" val="1137081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553998"/>
          </a:xfrm>
        </p:spPr>
        <p:txBody>
          <a:bodyPr wrap="square" lIns="0" tIns="0" rIns="0" bIns="0" anchor="t" anchorCtr="0">
            <a:spAutoFit/>
          </a:bodyPr>
          <a:lstStyle/>
          <a:p>
            <a:pPr algn="l"/>
            <a:r>
              <a:rPr lang="sv-SE" sz="3600" dirty="0"/>
              <a:t>Sparad semester</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714939" cy="276999"/>
          </a:xfrm>
          <a:prstGeom prst="rect">
            <a:avLst/>
          </a:prstGeom>
        </p:spPr>
        <p:txBody>
          <a:bodyPr wrap="none" lIns="0" tIns="0" rIns="0" bIns="0">
            <a:spAutoFit/>
          </a:bodyPr>
          <a:lstStyle/>
          <a:p>
            <a:r>
              <a:rPr lang="sv-SE" b="1" dirty="0">
                <a:solidFill>
                  <a:srgbClr val="4B5C8C"/>
                </a:solidFill>
              </a:rPr>
              <a:t>PP 14:7</a:t>
            </a:r>
            <a:endParaRPr lang="sv-SE" dirty="0">
              <a:solidFill>
                <a:srgbClr val="4B5C8C"/>
              </a:solidFill>
            </a:endParaRP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
        <p:nvSpPr>
          <p:cNvPr id="13" name="textruta 12"/>
          <p:cNvSpPr txBox="1"/>
          <p:nvPr/>
        </p:nvSpPr>
        <p:spPr>
          <a:xfrm>
            <a:off x="1640682" y="1844824"/>
            <a:ext cx="5955654" cy="1132424"/>
          </a:xfrm>
          <a:prstGeom prst="rect">
            <a:avLst/>
          </a:prstGeom>
          <a:solidFill>
            <a:srgbClr val="FFFF66"/>
          </a:solidFill>
        </p:spPr>
        <p:txBody>
          <a:bodyPr wrap="square" lIns="180000" tIns="108000" rIns="180000" bIns="180000" rtlCol="0" anchor="t">
            <a:spAutoFit/>
          </a:bodyPr>
          <a:lstStyle/>
          <a:p>
            <a:r>
              <a:rPr lang="sv-SE" sz="1200" b="1" spc="100" dirty="0"/>
              <a:t>EXEMPEL 4 </a:t>
            </a:r>
            <a:endParaRPr lang="sv-SE" sz="1200" dirty="0"/>
          </a:p>
          <a:p>
            <a:r>
              <a:rPr lang="sv-SE" sz="1200" dirty="0"/>
              <a:t>Viktoria planerar att göra en längre semesterresa 2020. Genom att spara tre semesterdagar under 2017, tre dagar under 2018 och två dagar under 2019 kan Viktoria ta ut sju veckors (35 semesterdagar) semesterledighet under 2020.</a:t>
            </a:r>
          </a:p>
        </p:txBody>
      </p:sp>
    </p:spTree>
    <p:extLst>
      <p:ext uri="{BB962C8B-B14F-4D97-AF65-F5344CB8AC3E}">
        <p14:creationId xmlns:p14="http://schemas.microsoft.com/office/powerpoint/2010/main" val="376944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553998"/>
          </a:xfrm>
        </p:spPr>
        <p:txBody>
          <a:bodyPr wrap="square" lIns="0" tIns="0" rIns="0" bIns="0" anchor="t" anchorCtr="0">
            <a:spAutoFit/>
          </a:bodyPr>
          <a:lstStyle/>
          <a:p>
            <a:pPr algn="l"/>
            <a:r>
              <a:rPr lang="sv-SE" sz="3600" dirty="0"/>
              <a:t>Arbetsmiljölagen</a:t>
            </a:r>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714939" cy="276999"/>
          </a:xfrm>
          <a:prstGeom prst="rect">
            <a:avLst/>
          </a:prstGeom>
        </p:spPr>
        <p:txBody>
          <a:bodyPr wrap="none" lIns="0" tIns="0" rIns="0" bIns="0">
            <a:spAutoFit/>
          </a:bodyPr>
          <a:lstStyle/>
          <a:p>
            <a:r>
              <a:rPr lang="sv-SE" b="1" dirty="0">
                <a:solidFill>
                  <a:srgbClr val="4B5C8C"/>
                </a:solidFill>
              </a:rPr>
              <a:t>PP 14:8</a:t>
            </a:r>
            <a:endParaRPr lang="sv-SE" dirty="0">
              <a:solidFill>
                <a:srgbClr val="4B5C8C"/>
              </a:solidFill>
            </a:endParaRPr>
          </a:p>
        </p:txBody>
      </p:sp>
      <p:sp>
        <p:nvSpPr>
          <p:cNvPr id="11" name="textruta 10"/>
          <p:cNvSpPr txBox="1"/>
          <p:nvPr/>
        </p:nvSpPr>
        <p:spPr>
          <a:xfrm>
            <a:off x="1619250" y="1556792"/>
            <a:ext cx="6192838" cy="3323987"/>
          </a:xfrm>
          <a:prstGeom prst="rect">
            <a:avLst/>
          </a:prstGeom>
          <a:noFill/>
        </p:spPr>
        <p:txBody>
          <a:bodyPr wrap="square" lIns="0" tIns="0" rIns="0" bIns="0" rtlCol="0" anchor="t">
            <a:spAutoFit/>
          </a:bodyPr>
          <a:lstStyle/>
          <a:p>
            <a:pPr marL="285750" indent="-285750">
              <a:buClr>
                <a:srgbClr val="FF7703"/>
              </a:buClr>
              <a:buFont typeface="Wingdings" charset="2"/>
              <a:buChar char="§"/>
            </a:pPr>
            <a:r>
              <a:rPr lang="sv-SE" dirty="0"/>
              <a:t>Skyddsombud på arbetsställen med minst fem anställda.</a:t>
            </a:r>
          </a:p>
          <a:p>
            <a:pPr marL="285750" indent="-285750">
              <a:buClr>
                <a:srgbClr val="FF7703"/>
              </a:buClr>
              <a:buFont typeface="Wingdings" charset="2"/>
              <a:buChar char="§"/>
            </a:pPr>
            <a:r>
              <a:rPr lang="sv-SE" dirty="0"/>
              <a:t>Skyddsombud ska</a:t>
            </a:r>
          </a:p>
          <a:p>
            <a:pPr lvl="1">
              <a:buClr>
                <a:srgbClr val="FF7703"/>
              </a:buClr>
            </a:pPr>
            <a:r>
              <a:rPr lang="sv-SE" dirty="0"/>
              <a:t>– företräda de anställda i arbetsmiljöfrågor</a:t>
            </a:r>
          </a:p>
          <a:p>
            <a:pPr lvl="1">
              <a:buClr>
                <a:srgbClr val="FF7703"/>
              </a:buClr>
            </a:pPr>
            <a:r>
              <a:rPr lang="sv-SE" dirty="0"/>
              <a:t>– medverka vid utredningar om olyckor och tillbud</a:t>
            </a:r>
          </a:p>
          <a:p>
            <a:pPr lvl="1">
              <a:buClr>
                <a:srgbClr val="FF7703"/>
              </a:buClr>
            </a:pPr>
            <a:r>
              <a:rPr lang="sv-SE" dirty="0"/>
              <a:t>– delta i planering av nya eller ändrade lokaler, anordningar, </a:t>
            </a:r>
          </a:p>
          <a:p>
            <a:pPr lvl="1">
              <a:buClr>
                <a:srgbClr val="FF7703"/>
              </a:buClr>
            </a:pPr>
            <a:r>
              <a:rPr lang="sv-SE" dirty="0"/>
              <a:t>   arbetsprocesser, arbetsmetoder</a:t>
            </a:r>
          </a:p>
          <a:p>
            <a:pPr lvl="1">
              <a:buClr>
                <a:srgbClr val="FF7703"/>
              </a:buClr>
            </a:pPr>
            <a:r>
              <a:rPr lang="sv-SE" dirty="0"/>
              <a:t>– stoppa arbete med bristfälliga skyddsförhållanden som </a:t>
            </a:r>
          </a:p>
          <a:p>
            <a:pPr lvl="1">
              <a:buClr>
                <a:srgbClr val="FF7703"/>
              </a:buClr>
            </a:pPr>
            <a:r>
              <a:rPr lang="sv-SE" dirty="0"/>
              <a:t>   innebär omedelbar och allvarlig fara för liv eller hälsa</a:t>
            </a:r>
          </a:p>
          <a:p>
            <a:pPr marL="285750" indent="-285750">
              <a:buClr>
                <a:srgbClr val="FF7703"/>
              </a:buClr>
              <a:buFont typeface="Wingdings" charset="2"/>
              <a:buChar char="§"/>
            </a:pPr>
            <a:r>
              <a:rPr lang="sv-SE" dirty="0"/>
              <a:t>Skyddskommitté på arbetsplatser med minst 50 arbetstagare.</a:t>
            </a:r>
          </a:p>
          <a:p>
            <a:pPr lvl="1">
              <a:buClr>
                <a:srgbClr val="FF7703"/>
              </a:buClr>
            </a:pPr>
            <a:r>
              <a:rPr lang="sv-SE" dirty="0"/>
              <a:t>– medverkar, tillsammans med företagsledningen, vid </a:t>
            </a:r>
          </a:p>
          <a:p>
            <a:pPr lvl="1">
              <a:buClr>
                <a:srgbClr val="FF7703"/>
              </a:buClr>
            </a:pPr>
            <a:r>
              <a:rPr lang="sv-SE" dirty="0"/>
              <a:t>   planering av arbetslokaler, utrustning, arbetsmetoder och </a:t>
            </a:r>
          </a:p>
          <a:p>
            <a:pPr lvl="1">
              <a:buClr>
                <a:srgbClr val="FF7703"/>
              </a:buClr>
            </a:pPr>
            <a:r>
              <a:rPr lang="sv-SE" dirty="0"/>
              <a:t>   företagshälsovård</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Tree>
    <p:extLst>
      <p:ext uri="{BB962C8B-B14F-4D97-AF65-F5344CB8AC3E}">
        <p14:creationId xmlns:p14="http://schemas.microsoft.com/office/powerpoint/2010/main" val="10080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250" y="404664"/>
            <a:ext cx="6841181" cy="1107996"/>
          </a:xfrm>
        </p:spPr>
        <p:txBody>
          <a:bodyPr wrap="square" lIns="0" tIns="0" rIns="0" bIns="0" anchor="t" anchorCtr="0">
            <a:spAutoFit/>
          </a:bodyPr>
          <a:lstStyle/>
          <a:p>
            <a:pPr algn="l"/>
            <a:r>
              <a:rPr lang="sv-SE" sz="3600" dirty="0"/>
              <a:t>Arbetstidslagen</a:t>
            </a:r>
            <a:br>
              <a:rPr lang="sv-SE" sz="3600" dirty="0"/>
            </a:br>
            <a:endParaRPr lang="sv-SE" sz="3600" dirty="0"/>
          </a:p>
        </p:txBody>
      </p:sp>
      <p:sp>
        <p:nvSpPr>
          <p:cNvPr id="6" name="textruta 5"/>
          <p:cNvSpPr txBox="1"/>
          <p:nvPr/>
        </p:nvSpPr>
        <p:spPr>
          <a:xfrm>
            <a:off x="1424838" y="949847"/>
            <a:ext cx="184666" cy="369332"/>
          </a:xfrm>
          <a:prstGeom prst="rect">
            <a:avLst/>
          </a:prstGeom>
          <a:noFill/>
        </p:spPr>
        <p:txBody>
          <a:bodyPr wrap="none" rtlCol="0">
            <a:spAutoFit/>
          </a:bodyPr>
          <a:lstStyle/>
          <a:p>
            <a:endParaRPr lang="sv-SE" dirty="0"/>
          </a:p>
        </p:txBody>
      </p:sp>
      <p:sp>
        <p:nvSpPr>
          <p:cNvPr id="9" name="Rektangel 8"/>
          <p:cNvSpPr/>
          <p:nvPr/>
        </p:nvSpPr>
        <p:spPr>
          <a:xfrm>
            <a:off x="539552" y="611396"/>
            <a:ext cx="714939" cy="276999"/>
          </a:xfrm>
          <a:prstGeom prst="rect">
            <a:avLst/>
          </a:prstGeom>
        </p:spPr>
        <p:txBody>
          <a:bodyPr wrap="none" lIns="0" tIns="0" rIns="0" bIns="0">
            <a:spAutoFit/>
          </a:bodyPr>
          <a:lstStyle/>
          <a:p>
            <a:r>
              <a:rPr lang="sv-SE" b="1" dirty="0">
                <a:solidFill>
                  <a:srgbClr val="4B5C8C"/>
                </a:solidFill>
              </a:rPr>
              <a:t>PP 14:9</a:t>
            </a:r>
            <a:endParaRPr lang="sv-SE" dirty="0">
              <a:solidFill>
                <a:srgbClr val="4B5C8C"/>
              </a:solidFill>
            </a:endParaRPr>
          </a:p>
        </p:txBody>
      </p:sp>
      <p:sp>
        <p:nvSpPr>
          <p:cNvPr id="11" name="textruta 10"/>
          <p:cNvSpPr txBox="1"/>
          <p:nvPr/>
        </p:nvSpPr>
        <p:spPr>
          <a:xfrm>
            <a:off x="1619250" y="1556792"/>
            <a:ext cx="6192838" cy="2046714"/>
          </a:xfrm>
          <a:prstGeom prst="rect">
            <a:avLst/>
          </a:prstGeom>
          <a:noFill/>
        </p:spPr>
        <p:txBody>
          <a:bodyPr wrap="square" lIns="0" tIns="0" rIns="0" bIns="0" rtlCol="0" anchor="t">
            <a:spAutoFit/>
          </a:bodyPr>
          <a:lstStyle/>
          <a:p>
            <a:pPr marL="285750" indent="-285750">
              <a:spcAft>
                <a:spcPts val="600"/>
              </a:spcAft>
              <a:buClr>
                <a:srgbClr val="FF7703"/>
              </a:buClr>
              <a:buFont typeface="Wingdings" charset="2"/>
              <a:buChar char="§"/>
            </a:pPr>
            <a:r>
              <a:rPr lang="sv-SE" dirty="0"/>
              <a:t>Arbetstiden är 40 timmar per vecka</a:t>
            </a:r>
          </a:p>
          <a:p>
            <a:pPr marL="285750" indent="-285750">
              <a:spcAft>
                <a:spcPts val="600"/>
              </a:spcAft>
              <a:buClr>
                <a:srgbClr val="FF7703"/>
              </a:buClr>
              <a:buFont typeface="Wingdings" charset="2"/>
              <a:buChar char="§"/>
            </a:pPr>
            <a:r>
              <a:rPr lang="sv-SE" dirty="0"/>
              <a:t>Övertid kan beordras</a:t>
            </a:r>
          </a:p>
          <a:p>
            <a:pPr marL="285750" indent="-285750">
              <a:spcAft>
                <a:spcPts val="600"/>
              </a:spcAft>
              <a:buClr>
                <a:srgbClr val="FF7703"/>
              </a:buClr>
              <a:buFont typeface="Wingdings" charset="2"/>
              <a:buChar char="§"/>
            </a:pPr>
            <a:r>
              <a:rPr lang="sv-SE" dirty="0"/>
              <a:t>Max 50 timmar jour och övertid per månad</a:t>
            </a:r>
          </a:p>
          <a:p>
            <a:pPr marL="285750" indent="-285750">
              <a:spcAft>
                <a:spcPts val="600"/>
              </a:spcAft>
              <a:buClr>
                <a:srgbClr val="FF7703"/>
              </a:buClr>
              <a:buFont typeface="Wingdings" charset="2"/>
              <a:buChar char="§"/>
            </a:pPr>
            <a:r>
              <a:rPr lang="sv-SE" dirty="0"/>
              <a:t>Max 200 timmar övertid per år</a:t>
            </a:r>
          </a:p>
          <a:p>
            <a:pPr marL="285750" indent="-285750">
              <a:spcAft>
                <a:spcPts val="600"/>
              </a:spcAft>
              <a:buClr>
                <a:srgbClr val="FF7703"/>
              </a:buClr>
              <a:buFont typeface="Wingdings" charset="2"/>
              <a:buChar char="§"/>
            </a:pPr>
            <a:r>
              <a:rPr lang="sv-SE" dirty="0"/>
              <a:t>Nödfallsövertid max 2 dygn</a:t>
            </a:r>
          </a:p>
          <a:p>
            <a:pPr marL="285750" indent="-285750">
              <a:spcAft>
                <a:spcPts val="600"/>
              </a:spcAft>
              <a:buClr>
                <a:srgbClr val="FF7703"/>
              </a:buClr>
              <a:buFont typeface="Wingdings" charset="2"/>
              <a:buChar char="§"/>
            </a:pPr>
            <a:r>
              <a:rPr lang="sv-SE" dirty="0"/>
              <a:t>Deltid och mertid</a:t>
            </a:r>
          </a:p>
        </p:txBody>
      </p:sp>
      <p:cxnSp>
        <p:nvCxnSpPr>
          <p:cNvPr id="8" name="Rak 7"/>
          <p:cNvCxnSpPr/>
          <p:nvPr/>
        </p:nvCxnSpPr>
        <p:spPr>
          <a:xfrm>
            <a:off x="0" y="6309320"/>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cxnSp>
        <p:nvCxnSpPr>
          <p:cNvPr id="10" name="Rak 9"/>
          <p:cNvCxnSpPr/>
          <p:nvPr/>
        </p:nvCxnSpPr>
        <p:spPr>
          <a:xfrm>
            <a:off x="0" y="1052736"/>
            <a:ext cx="9144000" cy="0"/>
          </a:xfrm>
          <a:prstGeom prst="line">
            <a:avLst/>
          </a:prstGeom>
          <a:ln w="76200" cmpd="sng">
            <a:solidFill>
              <a:srgbClr val="A1012C"/>
            </a:solidFill>
          </a:ln>
          <a:effectLst/>
        </p:spPr>
        <p:style>
          <a:lnRef idx="2">
            <a:schemeClr val="accent1"/>
          </a:lnRef>
          <a:fillRef idx="0">
            <a:schemeClr val="accent1"/>
          </a:fillRef>
          <a:effectRef idx="1">
            <a:schemeClr val="accent1"/>
          </a:effectRef>
          <a:fontRef idx="minor">
            <a:schemeClr val="tx1"/>
          </a:fontRef>
        </p:style>
      </p:cxnSp>
      <p:sp>
        <p:nvSpPr>
          <p:cNvPr id="12" name="Platshållare för sidfot 3"/>
          <p:cNvSpPr>
            <a:spLocks noGrp="1"/>
          </p:cNvSpPr>
          <p:nvPr>
            <p:ph type="ftr" sz="quarter" idx="11"/>
          </p:nvPr>
        </p:nvSpPr>
        <p:spPr>
          <a:xfrm>
            <a:off x="0" y="6383734"/>
            <a:ext cx="9144000" cy="501650"/>
          </a:xfrm>
          <a:solidFill>
            <a:srgbClr val="FF6600"/>
          </a:solidFill>
          <a:ln>
            <a:noFill/>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lstStyle/>
          <a:p>
            <a:pPr>
              <a:spcBef>
                <a:spcPts val="1200"/>
              </a:spcBef>
            </a:pPr>
            <a:r>
              <a:rPr lang="sv-SE" sz="1100" b="1" dirty="0">
                <a:solidFill>
                  <a:srgbClr val="000000"/>
                </a:solidFill>
              </a:rPr>
              <a:t>J2000 Affärsjuridik Lärarhandledning   </a:t>
            </a:r>
            <a:r>
              <a:rPr lang="sv-SE" sz="1000" dirty="0">
                <a:solidFill>
                  <a:srgbClr val="000000"/>
                </a:solidFill>
              </a:rPr>
              <a:t>Kopiering tillåten © Liber AB</a:t>
            </a:r>
          </a:p>
          <a:p>
            <a:endParaRPr lang="sv-SE" b="1" dirty="0">
              <a:solidFill>
                <a:schemeClr val="tx1"/>
              </a:solidFill>
            </a:endParaRPr>
          </a:p>
        </p:txBody>
      </p:sp>
    </p:spTree>
    <p:extLst>
      <p:ext uri="{BB962C8B-B14F-4D97-AF65-F5344CB8AC3E}">
        <p14:creationId xmlns:p14="http://schemas.microsoft.com/office/powerpoint/2010/main" val="209872753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15101</TotalTime>
  <Words>1280</Words>
  <Application>Microsoft Office PowerPoint</Application>
  <PresentationFormat>Bildspel på skärmen (4:3)</PresentationFormat>
  <Paragraphs>155</Paragraphs>
  <Slides>15</Slides>
  <Notes>15</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Calibri</vt:lpstr>
      <vt:lpstr>Wingdings</vt:lpstr>
      <vt:lpstr>Office-tema</vt:lpstr>
      <vt:lpstr>Kollektivavtal</vt:lpstr>
      <vt:lpstr>Anställningsformer </vt:lpstr>
      <vt:lpstr>Uppsägning – saklig grund</vt:lpstr>
      <vt:lpstr>Turordning vid uppsägning</vt:lpstr>
      <vt:lpstr>Medbestämmandelagen</vt:lpstr>
      <vt:lpstr>Semesterlön</vt:lpstr>
      <vt:lpstr>Sparad semester</vt:lpstr>
      <vt:lpstr>Arbetsmiljölagen</vt:lpstr>
      <vt:lpstr>Arbetstidslagen </vt:lpstr>
      <vt:lpstr>Studieledighet och rätt att skjuta upp ledighet</vt:lpstr>
      <vt:lpstr>Diskrimineringslagen</vt:lpstr>
      <vt:lpstr>Diskrimineringslagen (fortsättning) </vt:lpstr>
      <vt:lpstr>Diskrimineringsombudsmannen DO</vt:lpstr>
      <vt:lpstr>KAN DU DETTA? Juridiska begrepp</vt:lpstr>
      <vt:lpstr>KAN DU DETTA? Juridiska begrepp (fortsättning)</vt:lpstr>
    </vt:vector>
  </TitlesOfParts>
  <Company>Infinitas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byråkratiska modellen</dc:title>
  <dc:creator>Anders Wigzell</dc:creator>
  <cp:lastModifiedBy>Anna Svensson</cp:lastModifiedBy>
  <cp:revision>292</cp:revision>
  <cp:lastPrinted>2017-10-22T08:41:15Z</cp:lastPrinted>
  <dcterms:created xsi:type="dcterms:W3CDTF">2015-08-19T08:29:53Z</dcterms:created>
  <dcterms:modified xsi:type="dcterms:W3CDTF">2022-04-22T14:36:00Z</dcterms:modified>
</cp:coreProperties>
</file>